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256" r:id="rId2"/>
    <p:sldId id="257" r:id="rId3"/>
    <p:sldId id="396" r:id="rId4"/>
    <p:sldId id="259" r:id="rId5"/>
    <p:sldId id="365" r:id="rId6"/>
    <p:sldId id="264" r:id="rId7"/>
    <p:sldId id="399" r:id="rId8"/>
    <p:sldId id="366" r:id="rId9"/>
    <p:sldId id="258" r:id="rId10"/>
    <p:sldId id="397" r:id="rId11"/>
    <p:sldId id="382" r:id="rId12"/>
    <p:sldId id="260" r:id="rId13"/>
    <p:sldId id="261" r:id="rId14"/>
    <p:sldId id="262" r:id="rId15"/>
    <p:sldId id="265" r:id="rId16"/>
    <p:sldId id="380" r:id="rId17"/>
    <p:sldId id="268" r:id="rId18"/>
    <p:sldId id="361" r:id="rId19"/>
    <p:sldId id="267" r:id="rId20"/>
    <p:sldId id="402" r:id="rId21"/>
    <p:sldId id="368" r:id="rId22"/>
    <p:sldId id="269" r:id="rId23"/>
    <p:sldId id="400" r:id="rId24"/>
    <p:sldId id="353" r:id="rId25"/>
    <p:sldId id="369" r:id="rId26"/>
    <p:sldId id="270" r:id="rId27"/>
    <p:sldId id="373" r:id="rId28"/>
    <p:sldId id="354" r:id="rId29"/>
    <p:sldId id="371" r:id="rId30"/>
    <p:sldId id="355" r:id="rId31"/>
    <p:sldId id="391" r:id="rId32"/>
    <p:sldId id="386" r:id="rId33"/>
    <p:sldId id="281" r:id="rId34"/>
    <p:sldId id="283" r:id="rId35"/>
    <p:sldId id="285" r:id="rId36"/>
    <p:sldId id="363" r:id="rId37"/>
    <p:sldId id="389" r:id="rId38"/>
    <p:sldId id="381" r:id="rId39"/>
    <p:sldId id="394" r:id="rId40"/>
    <p:sldId id="403" r:id="rId41"/>
    <p:sldId id="364" r:id="rId42"/>
    <p:sldId id="280" r:id="rId43"/>
    <p:sldId id="370" r:id="rId44"/>
    <p:sldId id="357" r:id="rId45"/>
    <p:sldId id="358" r:id="rId46"/>
    <p:sldId id="392" r:id="rId47"/>
    <p:sldId id="387" r:id="rId48"/>
    <p:sldId id="388" r:id="rId49"/>
    <p:sldId id="360" r:id="rId50"/>
    <p:sldId id="359" r:id="rId51"/>
    <p:sldId id="277" r:id="rId52"/>
    <p:sldId id="379" r:id="rId53"/>
    <p:sldId id="362" r:id="rId54"/>
    <p:sldId id="367" r:id="rId55"/>
    <p:sldId id="374" r:id="rId56"/>
    <p:sldId id="383" r:id="rId57"/>
    <p:sldId id="384" r:id="rId58"/>
    <p:sldId id="385" r:id="rId59"/>
    <p:sldId id="356" r:id="rId60"/>
    <p:sldId id="372" r:id="rId61"/>
    <p:sldId id="401" r:id="rId62"/>
    <p:sldId id="266" r:id="rId63"/>
  </p:sldIdLst>
  <p:sldSz cx="12192000" cy="6858000"/>
  <p:notesSz cx="6794500" cy="99314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C5376E4-BDE6-497B-9B1E-62262F14566C}">
          <p14:sldIdLst>
            <p14:sldId id="256"/>
            <p14:sldId id="257"/>
            <p14:sldId id="396"/>
            <p14:sldId id="259"/>
            <p14:sldId id="365"/>
            <p14:sldId id="264"/>
            <p14:sldId id="399"/>
            <p14:sldId id="366"/>
            <p14:sldId id="258"/>
            <p14:sldId id="397"/>
            <p14:sldId id="382"/>
            <p14:sldId id="260"/>
          </p14:sldIdLst>
        </p14:section>
        <p14:section name="Untitled Section" id="{4AEB3AA0-C9FD-4627-AEB4-024F9EE82CD0}">
          <p14:sldIdLst>
            <p14:sldId id="261"/>
            <p14:sldId id="262"/>
            <p14:sldId id="265"/>
            <p14:sldId id="380"/>
            <p14:sldId id="268"/>
            <p14:sldId id="361"/>
            <p14:sldId id="267"/>
            <p14:sldId id="402"/>
            <p14:sldId id="368"/>
          </p14:sldIdLst>
        </p14:section>
        <p14:section name="Untitled Section" id="{687BA674-6B14-4B0A-A9D4-0BC6E5C0C261}">
          <p14:sldIdLst>
            <p14:sldId id="269"/>
            <p14:sldId id="400"/>
            <p14:sldId id="353"/>
            <p14:sldId id="369"/>
          </p14:sldIdLst>
        </p14:section>
        <p14:section name="Untitled Section" id="{A0D38B3C-1A00-4394-8E0E-0FE59CB062D4}">
          <p14:sldIdLst>
            <p14:sldId id="270"/>
            <p14:sldId id="373"/>
            <p14:sldId id="354"/>
            <p14:sldId id="371"/>
            <p14:sldId id="355"/>
            <p14:sldId id="391"/>
            <p14:sldId id="386"/>
            <p14:sldId id="281"/>
            <p14:sldId id="283"/>
            <p14:sldId id="285"/>
            <p14:sldId id="363"/>
            <p14:sldId id="389"/>
            <p14:sldId id="381"/>
            <p14:sldId id="394"/>
            <p14:sldId id="403"/>
            <p14:sldId id="364"/>
            <p14:sldId id="280"/>
            <p14:sldId id="370"/>
            <p14:sldId id="357"/>
            <p14:sldId id="358"/>
            <p14:sldId id="392"/>
            <p14:sldId id="387"/>
            <p14:sldId id="388"/>
            <p14:sldId id="360"/>
            <p14:sldId id="359"/>
            <p14:sldId id="277"/>
            <p14:sldId id="379"/>
            <p14:sldId id="362"/>
            <p14:sldId id="367"/>
            <p14:sldId id="374"/>
            <p14:sldId id="383"/>
            <p14:sldId id="384"/>
            <p14:sldId id="385"/>
            <p14:sldId id="356"/>
            <p14:sldId id="372"/>
            <p14:sldId id="401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1C01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87688" autoAdjust="0"/>
  </p:normalViewPr>
  <p:slideViewPr>
    <p:cSldViewPr snapToGrid="0">
      <p:cViewPr varScale="1">
        <p:scale>
          <a:sx n="75" d="100"/>
          <a:sy n="75" d="100"/>
        </p:scale>
        <p:origin x="93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png>
</file>

<file path=ppt/media/image100.png>
</file>

<file path=ppt/media/image101.png>
</file>

<file path=ppt/media/image102.jpeg>
</file>

<file path=ppt/media/image103.jpeg>
</file>

<file path=ppt/media/image104.jpe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jpe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jpeg>
</file>

<file path=ppt/media/image153.png>
</file>

<file path=ppt/media/image154.png>
</file>

<file path=ppt/media/image155.png>
</file>

<file path=ppt/media/image156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15F7C-0518-4623-A03D-8F429E2E78B5}" type="datetimeFigureOut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74D204-4D42-4A31-949B-526B9FFFD3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2238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https://en.wikipedia.org/wiki/Mathematical_operators_and_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</a:p>
          <a:p>
            <a:r>
              <a:rPr kumimoji="1" lang="en-US" altLang="ja-JP" dirty="0" err="1"/>
              <a:t>symbols_in_Unicode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Θθ∇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≻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ξ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∈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dirty="0"/>
              <a:t>http://lib.physcon.ru/doc?id=5d34ad008433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l-GR" altLang="ja-JP" b="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</a:t>
            </a:r>
            <a:r>
              <a:rPr lang="en-US" altLang="ja-JP" b="1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Meerovich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Bregman</a:t>
            </a:r>
          </a:p>
          <a:p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5080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000" i="0" dirty="0">
                <a:effectLst/>
                <a:latin typeface="Source Sans Pro" panose="020B0503030403020204" pitchFamily="34" charset="0"/>
              </a:rPr>
              <a:t>≥</a:t>
            </a:r>
            <a:r>
              <a:rPr lang="en-US" altLang="ja-JP" sz="1200" dirty="0">
                <a:highlight>
                  <a:srgbClr val="FFFF00"/>
                </a:highlight>
              </a:rPr>
              <a:t> B</a:t>
            </a:r>
            <a:r>
              <a:rPr lang="en-US" altLang="ja-JP" sz="1200" baseline="-25000" dirty="0">
                <a:highlight>
                  <a:srgbClr val="FFFF00"/>
                </a:highlight>
              </a:rPr>
              <a:t>F</a:t>
            </a:r>
            <a:r>
              <a:rPr lang="en-US" altLang="ja-JP" sz="1200" dirty="0">
                <a:highlight>
                  <a:srgbClr val="FFFF00"/>
                </a:highlight>
              </a:rPr>
              <a:t>(</a:t>
            </a:r>
            <a:r>
              <a:rPr lang="el-GR" altLang="ja-JP" sz="12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1200" dirty="0">
                <a:highlight>
                  <a:srgbClr val="FFFF00"/>
                </a:highlight>
              </a:rPr>
              <a:t>:</a:t>
            </a:r>
            <a:r>
              <a:rPr lang="el-GR" altLang="ja-JP" sz="12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1200" i="0" baseline="30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’</a:t>
            </a:r>
            <a:r>
              <a:rPr lang="en-US" altLang="ja-JP" sz="1200" dirty="0">
                <a:highlight>
                  <a:srgbClr val="FFFF00"/>
                </a:highlight>
              </a:rPr>
              <a:t>)</a:t>
            </a:r>
            <a:endParaRPr lang="ja-JP" altLang="en-US" sz="1000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3003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»</a:t>
            </a:r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"Statistical divergences between densities of truncated exponential families with nested supports: Duo Bregman and duo Jensen divergences."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24.3 (2022): 421.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91036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"A note on some information-theoretic divergences between Zeta distributions." </a:t>
            </a:r>
            <a:r>
              <a:rPr lang="en-US" altLang="ja-JP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arXiv:2104.10548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(2021).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6902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Amari, Shun-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ichi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Differential-geometrical methods in statistics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Vol. 28. Springer, 1985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53633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$$</a:t>
            </a:r>
          </a:p>
          <a:p>
            <a:r>
              <a:rPr kumimoji="1" lang="en-US" altLang="ja-JP" dirty="0"/>
              <a:t>({Y_F})^\</a:t>
            </a:r>
            <a:r>
              <a:rPr kumimoji="1" lang="en-US" altLang="ja-JP" dirty="0" err="1"/>
              <a:t>repduality</a:t>
            </a:r>
            <a:r>
              <a:rPr kumimoji="1" lang="en-US" altLang="ja-JP" dirty="0"/>
              <a:t>(\theta_1,\theta_2^\</a:t>
            </a:r>
            <a:r>
              <a:rPr kumimoji="1" lang="en-US" altLang="ja-JP" dirty="0" err="1"/>
              <a:t>refduality</a:t>
            </a:r>
            <a:r>
              <a:rPr kumimoji="1" lang="en-US" altLang="ja-JP" dirty="0"/>
              <a:t>) = {Y_F^\</a:t>
            </a:r>
            <a:r>
              <a:rPr kumimoji="1" lang="en-US" altLang="ja-JP" dirty="0" err="1"/>
              <a:t>convexduality</a:t>
            </a:r>
            <a:r>
              <a:rPr kumimoji="1" lang="en-US" altLang="ja-JP" dirty="0"/>
              <a:t>}(\theta_2^\</a:t>
            </a:r>
            <a:r>
              <a:rPr kumimoji="1" lang="en-US" altLang="ja-JP" dirty="0" err="1"/>
              <a:t>refduality</a:t>
            </a:r>
            <a:r>
              <a:rPr kumimoji="1" lang="en-US" altLang="ja-JP" dirty="0"/>
              <a:t>,\theta_1)</a:t>
            </a:r>
          </a:p>
          <a:p>
            <a:r>
              <a:rPr kumimoji="1" lang="en-US" altLang="ja-JP" dirty="0"/>
              <a:t>$$</a:t>
            </a:r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τ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https://link.springer.com/article/10.1007/s41884-023-00129-6</a:t>
            </a:r>
          </a:p>
          <a:p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Brekelmans+N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Variational representations of annealing paths: Bregman information under monotonic embedding,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Information Geometry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(2024)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57808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"The many faces of information geometry."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Not. Am. Math. Soc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69.1 (2022): 36-45.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88416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"An elementary introduction to information geometry."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22.10 (2020): 1100.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83156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We can </a:t>
            </a:r>
            <a:r>
              <a:rPr lang="en-US" altLang="ja-JP" b="1" dirty="0">
                <a:solidFill>
                  <a:srgbClr val="FF0000"/>
                </a:solidFill>
              </a:rPr>
              <a:t>reconstruct statistical divergences </a:t>
            </a:r>
            <a:r>
              <a:rPr lang="en-US" altLang="ja-JP" dirty="0"/>
              <a:t>from those BDs:</a:t>
            </a:r>
            <a:endParaRPr lang="ja-JP" altLang="en-US" dirty="0"/>
          </a:p>
          <a:p>
            <a:r>
              <a:rPr kumimoji="1" lang="ja-JP" altLang="en-US" dirty="0"/>
              <a:t> ① ② ③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044E24-D0DB-4506-9249-70AAE4675E4F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0643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Zhang, Divergence function, duality, and convex analysis,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Neural computation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16.1 (2004) 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 and Boltz. "The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burbea-rao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bhattacharyya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centroids."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57.8 (2011)</a:t>
            </a:r>
          </a:p>
          <a:p>
            <a:endParaRPr kumimoji="1"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α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=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ε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≅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0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9405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1605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https://en.wikipedia.org/wiki/Mathematical_operators_and_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</a:p>
          <a:p>
            <a:r>
              <a:rPr kumimoji="1" lang="en-US" altLang="ja-JP" dirty="0" err="1"/>
              <a:t>symbols_in_Unicode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Θθ∇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≻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ξ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∈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dirty="0"/>
              <a:t>http://lib.physcon.ru/doc?id=5d34ad008433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l-GR" altLang="ja-JP" b="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</a:t>
            </a:r>
            <a:r>
              <a:rPr lang="en-US" altLang="ja-JP" b="1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Meerovich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Bregman</a:t>
            </a:r>
          </a:p>
          <a:p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03663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Gaëtan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Hadjeres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"Monte Carlo information-geometric structures."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Geometric Structures of Information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(2019): 69-103.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82747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"On a generalization of the Jensen–Shannon divergence and the Jensen–Shannon centroid."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22.2 (2020): 221.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39986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 "Skew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jensen-bregman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voronoi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diagrams."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Transactions on Computational Science XIV: Special Issue on Voronoi Diagrams and Delaunay Triangulation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(2011): 102-128.</a:t>
            </a:r>
          </a:p>
          <a:p>
            <a:endParaRPr kumimoji="1"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"On the Jensen–Shannon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symmetrization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of distances relying on abstract means."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21.5 (2019): 485.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93779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5C994B-5F71-4538-B398-D11E353C9199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98025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What is… an Inductive Mean?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Notices of the American Mathematical Society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2023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C09609-84F0-4F33-BBAF-565C094AFE81}" type="slidenum">
              <a:rPr lang="fr-FR" smtClean="0"/>
              <a:t>42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91905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"Revisiting Chernoff information with likelihood ratio exponential families."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24.10 (2022): 1400.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"An information-geometric characterization of Chernoff information."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Signal Processing Letters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20.3 (2013): 269-272.</a:t>
            </a:r>
          </a:p>
          <a:p>
            <a:endParaRPr kumimoji="1"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Julier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An empirical study into the use of Chernoff information for robust, distributed fusion of Gaussian mixture models , IEEE 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Information Fusion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2006.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6412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Nock, Richard, and Frank Nielsen. "Fitting the smallest enclosing Bregman ball."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European Conference on Machine Learning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Berlin, Heidelberg: Springer Berlin Heidelberg, 2005.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3520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4A44D-1928-481F-B16E-A825F3745DC6}" type="slidenum">
              <a:rPr lang="fr-FR" smtClean="0"/>
              <a:t>49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84371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dirty="0"/>
              <a:t>Legendre-type C</a:t>
            </a:r>
            <a:r>
              <a:rPr kumimoji="1" lang="en-US" altLang="ja-JP" sz="1200" baseline="30000" dirty="0"/>
              <a:t>3</a:t>
            </a:r>
            <a:r>
              <a:rPr kumimoji="1" lang="en-US" altLang="ja-JP" sz="1200" dirty="0"/>
              <a:t> strictly convex generator induces a dually flat space with a BD.</a:t>
            </a:r>
            <a:endParaRPr lang="en-US" altLang="ja-JP" sz="1200" dirty="0"/>
          </a:p>
          <a:p>
            <a:pPr marL="0" indent="0">
              <a:buNone/>
            </a:pPr>
            <a:r>
              <a:rPr kumimoji="1" lang="en-US" altLang="ja-JP" sz="1200" dirty="0"/>
              <a:t>When the generator is an integral from statistical models, </a:t>
            </a:r>
            <a:r>
              <a:rPr kumimoji="1" lang="en-US" altLang="ja-JP" sz="1200" b="1" dirty="0">
                <a:solidFill>
                  <a:schemeClr val="accent4"/>
                </a:solidFill>
              </a:rPr>
              <a:t>reconstruct a statistical divergence</a:t>
            </a:r>
            <a:r>
              <a:rPr kumimoji="1" lang="en-US" altLang="ja-JP" sz="1200" dirty="0"/>
              <a:t>: </a:t>
            </a:r>
          </a:p>
          <a:p>
            <a:pPr marL="0" indent="0">
              <a:buNone/>
            </a:pPr>
            <a:r>
              <a:rPr lang="en-US" altLang="ja-JP" sz="1200" dirty="0"/>
              <a:t>Reverse KLD from cumulants of exponential families, </a:t>
            </a:r>
            <a:r>
              <a:rPr kumimoji="1" lang="en-US" altLang="ja-JP" sz="1200" dirty="0"/>
              <a:t>KLD from negentropies of  mixture families</a:t>
            </a: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57172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4530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∫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μ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F easy!</a:t>
            </a: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altLang="ja-JP" dirty="0"/>
              <a:t>Information geometry proves that </a:t>
            </a:r>
            <a:r>
              <a:rPr lang="en-US" altLang="ja-JP" b="1" dirty="0">
                <a:solidFill>
                  <a:srgbClr val="FF0000"/>
                </a:solidFill>
              </a:rPr>
              <a:t>B</a:t>
            </a:r>
            <a:r>
              <a:rPr lang="en-US" altLang="ja-JP" b="1" baseline="-25000" dirty="0">
                <a:solidFill>
                  <a:srgbClr val="FF0000"/>
                </a:solidFill>
              </a:rPr>
              <a:t>F</a:t>
            </a:r>
            <a:r>
              <a:rPr lang="en-US" altLang="ja-JP" b="1" dirty="0">
                <a:solidFill>
                  <a:srgbClr val="FF0000"/>
                </a:solidFill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rgbClr val="FF0000"/>
                </a:solidFill>
              </a:rPr>
              <a:t>)=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 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]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when</a:t>
            </a:r>
            <a:r>
              <a:rPr lang="en-US" altLang="ja-JP" b="1" dirty="0">
                <a:solidFill>
                  <a:srgbClr val="FF0000"/>
                </a:solidFill>
              </a:rPr>
              <a:t> 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exp(&lt;x,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where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[p(x):q(x)]:=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[q(x):p(x)] </a:t>
            </a:r>
            <a:r>
              <a:rPr lang="en-US" altLang="ja-JP" dirty="0"/>
              <a:t>is the </a:t>
            </a:r>
            <a:r>
              <a:rPr lang="en-US" altLang="ja-JP" b="1" dirty="0">
                <a:solidFill>
                  <a:srgbClr val="FF0000"/>
                </a:solidFill>
              </a:rPr>
              <a:t>reverse </a:t>
            </a:r>
            <a:r>
              <a:rPr lang="en-US" altLang="ja-JP" b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b="1" dirty="0">
                <a:solidFill>
                  <a:srgbClr val="FF0000"/>
                </a:solidFill>
              </a:rPr>
              <a:t> divergence</a:t>
            </a:r>
            <a:endParaRPr lang="en-US" altLang="ja-JP" b="1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38478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$$D_{\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,\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^*}(</a:t>
            </a:r>
            <a:r>
              <a:rPr kumimoji="1" lang="en-US" altLang="ja-JP" dirty="0" err="1"/>
              <a:t>p:q</a:t>
            </a:r>
            <a:r>
              <a:rPr kumimoji="1" lang="en-US" altLang="ja-JP" dirty="0"/>
              <a:t>)=B_F(\theta(p):\theta(q))=Y_{F,F*}(\theta(p):\eta(q))$$$$S_F(\theta_1,\theta_2)=B_{\</a:t>
            </a:r>
            <a:r>
              <a:rPr kumimoji="1" lang="en-US" altLang="ja-JP" dirty="0" err="1"/>
              <a:t>hatF</a:t>
            </a:r>
            <a:r>
              <a:rPr kumimoji="1" lang="en-US" altLang="ja-JP" dirty="0"/>
              <a:t>}(\theta_1^\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:\theta_2^\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)$$$$\theta^\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=\left[\begin{array}{c}\theta\</a:t>
            </a:r>
            <a:r>
              <a:rPr kumimoji="1" lang="en-US" altLang="ja-JP" dirty="0" err="1"/>
              <a:t>cr</a:t>
            </a:r>
            <a:r>
              <a:rPr kumimoji="1" lang="en-US" altLang="ja-JP" dirty="0"/>
              <a:t>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 F(\theta)\end{array}\right] $$$$\</a:t>
            </a:r>
            <a:r>
              <a:rPr kumimoji="1" lang="en-US" altLang="ja-JP" dirty="0" err="1"/>
              <a:t>hatF</a:t>
            </a:r>
            <a:r>
              <a:rPr kumimoji="1" lang="en-US" altLang="ja-JP" dirty="0"/>
              <a:t>(\xi)= F(\theta)+F^*(\eta)$$$$\Theta^\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=\left\{ \theta^\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=\left[\begin{array}{c}\theta\</a:t>
            </a:r>
            <a:r>
              <a:rPr kumimoji="1" lang="en-US" altLang="ja-JP" dirty="0" err="1"/>
              <a:t>cr</a:t>
            </a:r>
            <a:r>
              <a:rPr kumimoji="1" lang="en-US" altLang="ja-JP" dirty="0"/>
              <a:t>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 F(\theta)\end{array}\right] \ : \theta\in\Theta\right\}\subset\Xi$$ $$\Xi=\left\{ \xi=\left[\begin{array}{c}\theta\</a:t>
            </a:r>
            <a:r>
              <a:rPr kumimoji="1" lang="en-US" altLang="ja-JP" dirty="0" err="1"/>
              <a:t>cr</a:t>
            </a:r>
            <a:r>
              <a:rPr kumimoji="1" lang="en-US" altLang="ja-JP" dirty="0"/>
              <a:t>\eta  \end{array}\right] \ : (\theta,\eta)\in\Theta\times H\right\}$$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0379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Very important: measures area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62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1843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 "The Bregman chord divergence."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Geometric Science of Information: 4th International Conference, GSI 2019, Toulouse, France, August 27–29, 2019, Proceedings 4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Springer International Publishing, 2019.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"The chord gap divergence and a generalization of the Bhattacharyya distance."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2018 IEEE International Conference on Acoustics, Speech and Signal Processing (ICASSP)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IEEE, 2018.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4184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l-GR" altLang="ja-JP" dirty="0"/>
              <a:t>η → ‖ ∞ 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722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Amari, Shun-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ichi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Differential-geometrical methods in statistics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Vol. 28. Springer, 1985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62702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N+Nock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., Sided and symmetrized Bregman centroids."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  (2009)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207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Σ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 "The Bregman chord divergence."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Geometric Science of Information: 4th International Conference, GSI 2019, Toulouse, France, August 27–29, 2019, Proceedings 4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Springer International Publishing, 2019.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802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When α → β,  Bregman chord divergences  → Bregman tangent divergences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5828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ACA91-DC74-4E6B-D757-4A18E3468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7A269-0E1D-2481-A7E6-B57437B38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77B55-2F7F-EB59-7C72-2897171E3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1CE7-D4DE-4AE5-B902-1C0B563EEE75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958BB-50A6-65D0-75AD-7CE101AD6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4FFB5-3015-1104-E588-DA5A2716B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8144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96CF3-C707-E6A0-50A3-58841AF66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6352BF-FAAD-F9DE-E308-2B97605B6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31E35-92B0-3D7D-1D8D-E55E3C276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6B39-3592-436F-9123-B1253BD2A9D0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8DC07-5412-3A1C-3A29-631D6D71F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595FD-FAC6-EA1D-86A3-C5958EAEC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163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B3BA07-5DA1-71A3-5B21-14BB87CA3B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06948F-B001-1206-7217-EBF8BEEA0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E1F05-4535-52BF-109E-2D3D7EC6E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0EB36-7BA3-489C-AFDE-89933F04FDD8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992E4-2DE3-81DD-DA47-ED749576F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D2F57-60C2-42EA-7688-9550DCECF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3784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03EB8-A8B4-4D35-8149-E76678838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158E0-5EDE-6EC1-8A8D-975D3594C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3733C-150F-0913-4F56-0F1D1B293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784F2-132C-41ED-B85E-D94B6A24C2BA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2311F-3921-4FA2-F181-FBE6B003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2DFDA-F117-D622-4A51-4E501FA53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9462" y="6539991"/>
            <a:ext cx="922538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3769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137C7-CB6C-9700-AD1A-12DA8670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DD86BB-5600-EEE4-AF8E-7A9DFF997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9417A-1416-D21E-CDD7-14DD06130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AA8FE-649B-4FBA-8846-F65DE6E0C563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960F3-CA77-7A4D-7CC5-9D8086101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36E6C-C510-AC12-F313-4533927F1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2449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EC988-A236-903D-A56C-97E4CD5C3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08817-9478-D437-E603-3D003C0101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975009-88C8-D16C-58A2-09B2819631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32EAD7-6D13-5853-44B7-A7CDB5495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AC38-2EED-414A-9C31-21F1A49798B5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AD6074-134C-534A-1526-4355E387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6F2C3-C1EB-32F1-E096-A93E8AA90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612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5C964-AD18-5322-08AF-57EB276AF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87C91E-84E4-4803-1546-DABA4BD6E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C67DC-C615-94C0-F9BC-A325E41FD5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1BBD1B-9721-612B-81D2-D127E5DCE9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972FFE-07A9-3ED8-F8A2-97EE79C33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CEB4A2-52D6-BB35-050E-FC8481A66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C6BB4-6135-4CE7-A4E7-992D011C26AB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6241B1-B7F8-BFF4-A4F6-09961A90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B62C2A-9DBD-163F-32A7-3217A0C42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5914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39734-EB48-3C55-2570-D4DB2398C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7578E1-3798-5DFD-E8C5-2D2261E6B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0CFD3-9770-42DF-AC5F-03219F9AE592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B6C71E-8DD5-9CC0-27AA-D6DCD7196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7C26BC-5D05-B126-EF49-957A1410F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2678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7A0B15-9443-12C0-0F7E-4B3EA2517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07594-77E9-44D9-B3B5-6F7AAD8F2727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C744D0-801B-6A25-CAF8-64628A0ED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DBB17A-5615-9B0A-7297-FA9F5C3E1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7353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4BDA5-5443-6E03-C5A3-36442CF91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11EF9-09FC-F3C4-C34A-6453D4F7E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C2776-2A43-7674-7E5D-459FA4832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A390D-3417-CEC0-EF95-EED574782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A6AC-E744-40FD-80C7-FF16470284EF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BAE1B1-D3EB-F791-937E-C878AF567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D1ACC-1FF1-1072-B0A6-61BAA8885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9162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A5266-37E8-837B-CD27-057631903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3FF2B8-EECA-F3B6-9AD1-DE5C2D3224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BB418-47D4-212C-3D49-892925F039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B7D422-506C-47C9-1FCB-A6CA6CE9C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A6788-FBB3-4063-8DEE-C5DA58CF525D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ED0A2F-E66F-ACAD-DB43-6853B287E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C4ED6-1BE8-7304-42C8-24A78FBF7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572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D622FA-2D41-FAE7-2976-A2A0102A9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229B5-73EC-8654-B6FA-21C4B09FA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20F1A-2FC4-5349-0E3A-D8ACBF409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13B4F-AA71-4CAE-B532-7D72ED978FC9}" type="datetime1">
              <a:rPr kumimoji="1" lang="ja-JP" altLang="en-US" smtClean="0"/>
              <a:t>2024/7/4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19421-E522-32E0-5AB9-4285A9BABC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BE252-34FE-2B83-4CA0-5D23A288BD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077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Relationship Id="rId9" Type="http://schemas.openxmlformats.org/officeDocument/2006/relationships/image" Target="../media/image4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7" Type="http://schemas.openxmlformats.org/officeDocument/2006/relationships/image" Target="../media/image8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7" Type="http://schemas.openxmlformats.org/officeDocument/2006/relationships/image" Target="../media/image92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101.png"/><Relationship Id="rId4" Type="http://schemas.openxmlformats.org/officeDocument/2006/relationships/image" Target="../media/image10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jpeg"/><Relationship Id="rId2" Type="http://schemas.openxmlformats.org/officeDocument/2006/relationships/image" Target="../media/image103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7" Type="http://schemas.openxmlformats.org/officeDocument/2006/relationships/image" Target="../media/image10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8.png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png"/><Relationship Id="rId3" Type="http://schemas.openxmlformats.org/officeDocument/2006/relationships/image" Target="../media/image105.png"/><Relationship Id="rId7" Type="http://schemas.openxmlformats.org/officeDocument/2006/relationships/image" Target="../media/image114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png"/><Relationship Id="rId5" Type="http://schemas.openxmlformats.org/officeDocument/2006/relationships/image" Target="../media/image112.png"/><Relationship Id="rId10" Type="http://schemas.openxmlformats.org/officeDocument/2006/relationships/image" Target="../media/image117.png"/><Relationship Id="rId4" Type="http://schemas.openxmlformats.org/officeDocument/2006/relationships/image" Target="../media/image111.png"/><Relationship Id="rId9" Type="http://schemas.openxmlformats.org/officeDocument/2006/relationships/image" Target="../media/image11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7" Type="http://schemas.openxmlformats.org/officeDocument/2006/relationships/image" Target="../media/image1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1.png"/><Relationship Id="rId5" Type="http://schemas.openxmlformats.org/officeDocument/2006/relationships/image" Target="../media/image120.png"/><Relationship Id="rId4" Type="http://schemas.openxmlformats.org/officeDocument/2006/relationships/image" Target="../media/image119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png"/><Relationship Id="rId3" Type="http://schemas.openxmlformats.org/officeDocument/2006/relationships/image" Target="../media/image124.png"/><Relationship Id="rId7" Type="http://schemas.openxmlformats.org/officeDocument/2006/relationships/image" Target="../media/image1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7.png"/><Relationship Id="rId5" Type="http://schemas.openxmlformats.org/officeDocument/2006/relationships/image" Target="../media/image126.png"/><Relationship Id="rId4" Type="http://schemas.openxmlformats.org/officeDocument/2006/relationships/image" Target="../media/image125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3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8.png"/><Relationship Id="rId3" Type="http://schemas.openxmlformats.org/officeDocument/2006/relationships/image" Target="../media/image134.png"/><Relationship Id="rId7" Type="http://schemas.openxmlformats.org/officeDocument/2006/relationships/image" Target="../media/image13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3.png"/><Relationship Id="rId5" Type="http://schemas.openxmlformats.org/officeDocument/2006/relationships/image" Target="../media/image136.png"/><Relationship Id="rId4" Type="http://schemas.openxmlformats.org/officeDocument/2006/relationships/image" Target="../media/image13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png"/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1.png"/><Relationship Id="rId4" Type="http://schemas.openxmlformats.org/officeDocument/2006/relationships/image" Target="../media/image14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png"/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6.png"/><Relationship Id="rId5" Type="http://schemas.openxmlformats.org/officeDocument/2006/relationships/image" Target="../media/image145.png"/><Relationship Id="rId4" Type="http://schemas.openxmlformats.org/officeDocument/2006/relationships/image" Target="../media/image144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9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55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D99A432-FDCB-F59F-357F-5E870C00351A}"/>
              </a:ext>
            </a:extLst>
          </p:cNvPr>
          <p:cNvSpPr txBox="1">
            <a:spLocks/>
          </p:cNvSpPr>
          <p:nvPr/>
        </p:nvSpPr>
        <p:spPr>
          <a:xfrm>
            <a:off x="669597" y="661369"/>
            <a:ext cx="10971423" cy="258161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ja-JP" b="1" i="1" dirty="0">
                <a:solidFill>
                  <a:schemeClr val="accent5"/>
                </a:solidFill>
                <a:effectLst/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Sur quelques généralisations des divergences de </a:t>
            </a:r>
            <a:r>
              <a:rPr lang="fr-FR" altLang="ja-JP" b="1" i="1" dirty="0" err="1">
                <a:solidFill>
                  <a:schemeClr val="accent5"/>
                </a:solidFill>
                <a:effectLst/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Bregman</a:t>
            </a:r>
            <a:r>
              <a:rPr lang="en-US" altLang="ja-JP" b="1" i="1" dirty="0">
                <a:solidFill>
                  <a:schemeClr val="accent5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:</a:t>
            </a:r>
          </a:p>
          <a:p>
            <a:endParaRPr lang="en-US" altLang="ja-JP" b="1" i="1" dirty="0">
              <a:solidFill>
                <a:schemeClr val="accent5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  <a:p>
            <a:r>
              <a:rPr lang="en-US" altLang="ja-JP" sz="5200" b="1" dirty="0" err="1">
                <a:solidFill>
                  <a:schemeClr val="accent5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Convexité</a:t>
            </a:r>
            <a:r>
              <a:rPr lang="en-US" altLang="ja-JP" sz="5200" b="1" dirty="0">
                <a:solidFill>
                  <a:schemeClr val="accent5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 et </a:t>
            </a:r>
            <a:r>
              <a:rPr lang="en-US" altLang="ja-JP" sz="5200" b="1" dirty="0" err="1">
                <a:solidFill>
                  <a:schemeClr val="accent5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géométrie</a:t>
            </a:r>
            <a:endParaRPr lang="en-US" altLang="ja-JP" sz="5200" b="1" dirty="0">
              <a:solidFill>
                <a:schemeClr val="accent5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53DD130-F35E-C913-7E63-7EBE4FFE95D9}"/>
              </a:ext>
            </a:extLst>
          </p:cNvPr>
          <p:cNvSpPr txBox="1">
            <a:spLocks/>
          </p:cNvSpPr>
          <p:nvPr/>
        </p:nvSpPr>
        <p:spPr>
          <a:xfrm>
            <a:off x="1778139" y="387347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6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Frank Nielsen</a:t>
            </a:r>
            <a:endParaRPr lang="en-US" sz="3200" dirty="0">
              <a:latin typeface="+mj-lt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8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Sony Computer Science Laboratories Inc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6E6F54-457F-080F-B6DB-11403FC250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121" y="6159730"/>
            <a:ext cx="2411758" cy="6187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7D4EF0-729B-9C2F-3A6F-0CB776DA9556}"/>
              </a:ext>
            </a:extLst>
          </p:cNvPr>
          <p:cNvSpPr txBox="1"/>
          <p:nvPr/>
        </p:nvSpPr>
        <p:spPr>
          <a:xfrm>
            <a:off x="5186933" y="5234908"/>
            <a:ext cx="18069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 err="1"/>
              <a:t>GdR</a:t>
            </a:r>
            <a:r>
              <a:rPr kumimoji="1" lang="en-US" altLang="ja-JP" sz="2000" b="1" dirty="0"/>
              <a:t> IASIS</a:t>
            </a:r>
          </a:p>
          <a:p>
            <a:pPr algn="ctr"/>
            <a:r>
              <a:rPr kumimoji="1" lang="en-US" altLang="ja-JP" sz="2000" b="1" dirty="0"/>
              <a:t>5 Juillet 2024</a:t>
            </a:r>
            <a:endParaRPr kumimoji="1" lang="ja-JP" altLang="en-US" sz="20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F6BBAF-7048-F5C6-5BB7-ED0A3A042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</a:t>
            </a:fld>
            <a:endParaRPr kumimoji="1" lang="ja-JP" altLang="en-US"/>
          </a:p>
        </p:txBody>
      </p:sp>
      <p:pic>
        <p:nvPicPr>
          <p:cNvPr id="1026" name="Picture 2" descr="Institut Henri Poincaré | Sorbonne Université| Sciences &amp; Ingénierie">
            <a:extLst>
              <a:ext uri="{FF2B5EF4-FFF2-40B4-BE49-F238E27FC236}">
                <a16:creationId xmlns:a16="http://schemas.microsoft.com/office/drawing/2014/main" id="{04BBCD09-F65B-D8D6-5D67-C399F3927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8312" y="5081470"/>
            <a:ext cx="3252438" cy="1707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6268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A4B2F-35EB-CDEF-89D2-CD2A30A2B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23" y="18254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Total Bregman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FC398-FDE7-2804-81FE-A1619E6B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ADC89-5C25-C55C-0EE0-F79B1EF10F3C}"/>
              </a:ext>
            </a:extLst>
          </p:cNvPr>
          <p:cNvSpPr txBox="1"/>
          <p:nvPr/>
        </p:nvSpPr>
        <p:spPr>
          <a:xfrm>
            <a:off x="3880625" y="6488668"/>
            <a:ext cx="90046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accent6"/>
                </a:solidFill>
              </a:rPr>
              <a:t>Total Bregman Divergence and its Applications to Shape Retrieval, 2010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9C56C4-5AEE-C431-6441-BD3160182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122" y="1053384"/>
            <a:ext cx="8726642" cy="40276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DB3219-0D0F-8603-23C2-9437FE1FA4D3}"/>
              </a:ext>
            </a:extLst>
          </p:cNvPr>
          <p:cNvSpPr txBox="1"/>
          <p:nvPr/>
        </p:nvSpPr>
        <p:spPr>
          <a:xfrm>
            <a:off x="124523" y="5081065"/>
            <a:ext cx="61061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400" dirty="0" err="1"/>
              <a:t>tBD</a:t>
            </a:r>
            <a:r>
              <a:rPr kumimoji="1" lang="en-US" altLang="ja-JP" sz="2400" dirty="0"/>
              <a:t>: invariant to rotation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2400" dirty="0" err="1"/>
              <a:t>tBD</a:t>
            </a:r>
            <a:r>
              <a:rPr lang="en-US" altLang="ja-JP" sz="2400" dirty="0"/>
              <a:t> yields robust clustering </a:t>
            </a:r>
            <a:r>
              <a:rPr lang="en-US" altLang="ja-JP" sz="2400" dirty="0" err="1"/>
              <a:t>wrt</a:t>
            </a:r>
            <a:r>
              <a:rPr lang="en-US" altLang="ja-JP" sz="2400" dirty="0"/>
              <a:t> outliers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400" dirty="0" err="1"/>
              <a:t>tBD</a:t>
            </a:r>
            <a:r>
              <a:rPr kumimoji="1" lang="en-US" altLang="ja-JP" sz="2400" dirty="0"/>
              <a:t> = conformal Bregman divergence</a:t>
            </a:r>
            <a:endParaRPr kumimoji="1" lang="ja-JP" altLang="en-US" sz="2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DF0FAE-8AF9-B66A-1369-AE15E12B2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303" y="216095"/>
            <a:ext cx="5128100" cy="9436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EA1B0DE-4787-6A22-A762-0E9F066334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9325" y="4923259"/>
            <a:ext cx="5598727" cy="13055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E514B1-BB4E-F8EA-B78D-5B5026875E71}"/>
              </a:ext>
            </a:extLst>
          </p:cNvPr>
          <p:cNvSpPr txBox="1"/>
          <p:nvPr/>
        </p:nvSpPr>
        <p:spPr>
          <a:xfrm>
            <a:off x="9388423" y="2710276"/>
            <a:ext cx="25410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“total” by analogy to</a:t>
            </a:r>
          </a:p>
          <a:p>
            <a:r>
              <a:rPr lang="en-US" altLang="ja-JP" dirty="0"/>
              <a:t>total least squares vs</a:t>
            </a:r>
          </a:p>
          <a:p>
            <a:r>
              <a:rPr lang="en-US" altLang="ja-JP" dirty="0"/>
              <a:t>o</a:t>
            </a:r>
            <a:r>
              <a:rPr kumimoji="1" lang="en-US" altLang="ja-JP" dirty="0"/>
              <a:t>rdinary le</a:t>
            </a:r>
            <a:r>
              <a:rPr lang="en-US" altLang="ja-JP" dirty="0"/>
              <a:t>ast squares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7721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AE5E2-2667-C2F6-E4F6-3ED75968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07" y="-77803"/>
            <a:ext cx="11753386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Bregman-type divergences measuring convexity gaps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AAC51-F56E-4382-E8EA-709CD9C9D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D40E72-78FB-FF1F-4526-8AFF8845EFB8}"/>
              </a:ext>
            </a:extLst>
          </p:cNvPr>
          <p:cNvSpPr txBox="1"/>
          <p:nvPr/>
        </p:nvSpPr>
        <p:spPr>
          <a:xfrm>
            <a:off x="6932591" y="6486581"/>
            <a:ext cx="498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The Bregman chord divergence, 1810.09113</a:t>
            </a:r>
            <a:endParaRPr kumimoji="1"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87576B-61E5-C237-BC1C-B0BEE83CA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3041"/>
            <a:ext cx="6463857" cy="43490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E60200-03F3-C9E9-56E5-8E33AF6102EE}"/>
              </a:ext>
            </a:extLst>
          </p:cNvPr>
          <p:cNvSpPr txBox="1"/>
          <p:nvPr/>
        </p:nvSpPr>
        <p:spPr>
          <a:xfrm>
            <a:off x="219307" y="5686807"/>
            <a:ext cx="118834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/>
              <a:t>When α → β,  Bregman chord divergences  →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Bregman tangent divergences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9C1ABB-B970-178F-E7F2-9EC07F9F9F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3832" y="3352849"/>
            <a:ext cx="3652646" cy="2206622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555F9FB1-E985-A46E-FF9B-530891256D12}"/>
              </a:ext>
            </a:extLst>
          </p:cNvPr>
          <p:cNvSpPr/>
          <p:nvPr/>
        </p:nvSpPr>
        <p:spPr>
          <a:xfrm>
            <a:off x="6458081" y="3608320"/>
            <a:ext cx="1510990" cy="10449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800" dirty="0"/>
              <a:t>α → β</a:t>
            </a:r>
            <a:endParaRPr lang="ja-JP" alt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FCA785-B5C4-8A0B-AC59-86A307137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0703" y="919468"/>
            <a:ext cx="3804693" cy="20449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58D344E-9229-E0D9-81CD-E60E9157B949}"/>
              </a:ext>
            </a:extLst>
          </p:cNvPr>
          <p:cNvSpPr txBox="1"/>
          <p:nvPr/>
        </p:nvSpPr>
        <p:spPr>
          <a:xfrm>
            <a:off x="9238787" y="4986181"/>
            <a:ext cx="696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dirty="0"/>
              <a:t>α</a:t>
            </a:r>
            <a:endParaRPr lang="ja-JP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F5A165-89A6-A5E7-0E4E-14A5742D7274}"/>
              </a:ext>
            </a:extLst>
          </p:cNvPr>
          <p:cNvSpPr txBox="1"/>
          <p:nvPr/>
        </p:nvSpPr>
        <p:spPr>
          <a:xfrm>
            <a:off x="1484534" y="4971978"/>
            <a:ext cx="39645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No gradient 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∇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F</a:t>
            </a:r>
            <a:r>
              <a:rPr lang="en-US" altLang="ja-JP" sz="36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kumimoji="1"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required!</a:t>
            </a:r>
            <a:endParaRPr kumimoji="1" lang="ja-JP" altLang="en-US" sz="24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98CA75-935E-F597-BEE4-9558015FA8B0}"/>
              </a:ext>
            </a:extLst>
          </p:cNvPr>
          <p:cNvSpPr txBox="1"/>
          <p:nvPr/>
        </p:nvSpPr>
        <p:spPr>
          <a:xfrm>
            <a:off x="8839459" y="2846082"/>
            <a:ext cx="255069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gradient 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F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kumimoji="1" lang="en-US" altLang="ja-JP" b="1" dirty="0">
                <a:solidFill>
                  <a:srgbClr val="FF0000"/>
                </a:solidFill>
              </a:rPr>
              <a:t>required</a:t>
            </a:r>
          </a:p>
          <a:p>
            <a:r>
              <a:rPr lang="en-US" altLang="ja-JP" b="1" dirty="0">
                <a:solidFill>
                  <a:srgbClr val="FF0000"/>
                </a:solidFill>
              </a:rPr>
              <a:t>to calculate slopes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59E52F-D485-BA85-BB9C-6EDA37F24916}"/>
              </a:ext>
            </a:extLst>
          </p:cNvPr>
          <p:cNvSpPr txBox="1"/>
          <p:nvPr/>
        </p:nvSpPr>
        <p:spPr>
          <a:xfrm>
            <a:off x="1621440" y="888002"/>
            <a:ext cx="5403828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000" b="1" dirty="0">
                <a:solidFill>
                  <a:srgbClr val="FF0000"/>
                </a:solidFill>
              </a:rPr>
              <a:t>Bregman chord divergences</a:t>
            </a:r>
          </a:p>
          <a:p>
            <a:r>
              <a:rPr kumimoji="1" lang="en-US" altLang="ja-JP" sz="2000" b="1" dirty="0"/>
              <a:t>Also called 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Bregman secant divergences </a:t>
            </a:r>
            <a:endParaRPr lang="ja-JP" altLang="en-US" sz="2000" dirty="0"/>
          </a:p>
          <a:p>
            <a:r>
              <a:rPr kumimoji="1" lang="en-US" altLang="ja-JP" sz="1800" b="1" dirty="0">
                <a:solidFill>
                  <a:srgbClr val="FF0000"/>
                </a:solidFill>
              </a:rPr>
              <a:t> 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77119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A41F0-D7A2-89CA-8117-13A20A0DF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44" y="183382"/>
            <a:ext cx="121920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Duo Bregman divergences: 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Generalize BDs with a </a:t>
            </a:r>
            <a:r>
              <a:rPr kumimoji="1" lang="en-US" altLang="ja-JP" b="1" u="sng" dirty="0">
                <a:solidFill>
                  <a:schemeClr val="accent5"/>
                </a:solidFill>
              </a:rPr>
              <a:t>pair of generators</a:t>
            </a:r>
            <a:endParaRPr kumimoji="1" lang="ja-JP" altLang="en-US" b="1" u="sng" dirty="0">
              <a:solidFill>
                <a:schemeClr val="accent5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855F1E-A1FC-9F7F-4F65-05091FFA8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6" y="1433889"/>
            <a:ext cx="4918375" cy="37878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477C88-96AF-96C8-ABCD-D6E7F05A375A}"/>
              </a:ext>
            </a:extLst>
          </p:cNvPr>
          <p:cNvSpPr txBox="1"/>
          <p:nvPr/>
        </p:nvSpPr>
        <p:spPr>
          <a:xfrm>
            <a:off x="8184623" y="2223402"/>
            <a:ext cx="3215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 </a:t>
            </a:r>
            <a:r>
              <a:rPr lang="ja-JP" altLang="en-US" sz="2800" b="0" i="0" dirty="0">
                <a:solidFill>
                  <a:srgbClr val="DF000F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≥ 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endParaRPr lang="ja-JP" altLang="en-US" sz="2800" dirty="0">
              <a:highlight>
                <a:srgbClr val="FFFF00"/>
              </a:highligh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8801CD7-A969-6E50-B99F-C935466D4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7912" y="3398833"/>
            <a:ext cx="6478945" cy="55853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F4CD15D-FF28-FCE5-0C13-5F42C821AEFD}"/>
              </a:ext>
            </a:extLst>
          </p:cNvPr>
          <p:cNvSpPr txBox="1"/>
          <p:nvPr/>
        </p:nvSpPr>
        <p:spPr>
          <a:xfrm>
            <a:off x="-23624" y="5278011"/>
            <a:ext cx="11886587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800" dirty="0"/>
              <a:t>Recover Bregman divergence when  </a:t>
            </a:r>
            <a:r>
              <a:rPr lang="en-US" altLang="ja-JP" sz="2800" b="1" dirty="0">
                <a:solidFill>
                  <a:srgbClr val="FF0000"/>
                </a:solidFill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 </a:t>
            </a:r>
            <a:r>
              <a:rPr lang="en-US" altLang="ja-JP" sz="2800" dirty="0">
                <a:solidFill>
                  <a:srgbClr val="DF000F"/>
                </a:solidFill>
                <a:latin typeface="Source Sans Pro" panose="020B0503030403020204" pitchFamily="34" charset="0"/>
              </a:rPr>
              <a:t>=</a:t>
            </a:r>
            <a:r>
              <a:rPr lang="ja-JP" altLang="en-US" sz="28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 </a:t>
            </a:r>
            <a:r>
              <a:rPr lang="en-US" altLang="ja-JP" sz="2800" b="1" dirty="0">
                <a:solidFill>
                  <a:srgbClr val="FF0000"/>
                </a:solidFill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 = 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i="0" dirty="0"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i="0" dirty="0">
                <a:effectLst/>
              </a:rPr>
              <a:t>Only 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pseudo-divergence</a:t>
            </a:r>
            <a:r>
              <a:rPr lang="en-US" altLang="ja-JP" sz="2400" i="0" dirty="0">
                <a:effectLst/>
              </a:rPr>
              <a:t> because </a:t>
            </a:r>
            <a:r>
              <a:rPr lang="en-US" altLang="ja-JP" sz="2800" dirty="0"/>
              <a:t>B</a:t>
            </a:r>
            <a:r>
              <a:rPr lang="en-US" altLang="ja-JP" sz="2800" baseline="-25000" dirty="0"/>
              <a:t>F1,F2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i="0" dirty="0">
                <a:effectLst/>
              </a:rPr>
              <a:t>’’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</a:rPr>
              <a:t> θ</a:t>
            </a:r>
            <a:r>
              <a:rPr lang="en-US" altLang="ja-JP" sz="2800" i="0" dirty="0">
                <a:effectLst/>
              </a:rPr>
              <a:t>’’</a:t>
            </a:r>
            <a:r>
              <a:rPr lang="en-US" altLang="ja-JP" sz="2800" dirty="0"/>
              <a:t>) positive but not zero </a:t>
            </a:r>
            <a:r>
              <a:rPr lang="el-GR" altLang="ja-JP" sz="2800" i="0" dirty="0">
                <a:effectLst/>
              </a:rPr>
              <a:t> </a:t>
            </a:r>
            <a:endParaRPr lang="ja-JP" altLang="en-US" sz="2800" dirty="0"/>
          </a:p>
          <a:p>
            <a:endParaRPr kumimoji="1" lang="ja-JP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5FE0FA-662E-7E0E-59F0-02777E813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3EBE82-F783-0835-529D-B566E6E90A1C}"/>
              </a:ext>
            </a:extLst>
          </p:cNvPr>
          <p:cNvSpPr txBox="1"/>
          <p:nvPr/>
        </p:nvSpPr>
        <p:spPr>
          <a:xfrm>
            <a:off x="5597912" y="1631890"/>
            <a:ext cx="55739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G</a:t>
            </a:r>
            <a:r>
              <a:rPr kumimoji="1" lang="en-US" altLang="ja-JP" sz="2400" dirty="0"/>
              <a:t>enerator F</a:t>
            </a:r>
            <a:r>
              <a:rPr kumimoji="1" lang="en-US" altLang="ja-JP" sz="2400" baseline="-25000" dirty="0"/>
              <a:t>1</a:t>
            </a:r>
            <a:r>
              <a:rPr kumimoji="1" lang="en-US" altLang="ja-JP" sz="2400" dirty="0"/>
              <a:t>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majorizes</a:t>
            </a:r>
            <a:r>
              <a:rPr kumimoji="1" lang="en-US" altLang="ja-JP" sz="2400" dirty="0"/>
              <a:t> generator F</a:t>
            </a:r>
            <a:r>
              <a:rPr kumimoji="1" lang="en-US" altLang="ja-JP" sz="2400" baseline="-25000" dirty="0"/>
              <a:t>2</a:t>
            </a:r>
            <a:r>
              <a:rPr kumimoji="1" lang="en-US" altLang="ja-JP" sz="2400" dirty="0"/>
              <a:t>:</a:t>
            </a:r>
            <a:endParaRPr kumimoji="1" lang="ja-JP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ACEBBD-3878-24D3-A6E8-B4417A3B3800}"/>
              </a:ext>
            </a:extLst>
          </p:cNvPr>
          <p:cNvSpPr txBox="1"/>
          <p:nvPr/>
        </p:nvSpPr>
        <p:spPr>
          <a:xfrm>
            <a:off x="4779592" y="5647908"/>
            <a:ext cx="56392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B</a:t>
            </a:r>
            <a:r>
              <a:rPr lang="en-US" altLang="ja-JP" sz="2400" baseline="-25000" dirty="0"/>
              <a:t>F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: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)=F(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)-F(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)-&lt;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/>
              <a:t>&gt;</a:t>
            </a:r>
            <a:endParaRPr lang="ja-JP" alt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B0218A-DB83-04E2-CC11-C7852D6ED06A}"/>
              </a:ext>
            </a:extLst>
          </p:cNvPr>
          <p:cNvSpPr txBox="1"/>
          <p:nvPr/>
        </p:nvSpPr>
        <p:spPr>
          <a:xfrm>
            <a:off x="5486690" y="2912420"/>
            <a:ext cx="1027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Then</a:t>
            </a:r>
            <a:endParaRPr kumimoji="1" lang="ja-JP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542E5E-B4FF-43BA-6A6E-2F3A2A72C9A4}"/>
              </a:ext>
            </a:extLst>
          </p:cNvPr>
          <p:cNvSpPr txBox="1"/>
          <p:nvPr/>
        </p:nvSpPr>
        <p:spPr>
          <a:xfrm>
            <a:off x="7289097" y="3879533"/>
            <a:ext cx="29750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000" i="0" dirty="0">
                <a:effectLst/>
                <a:latin typeface="Source Sans Pro" panose="020B0503030403020204" pitchFamily="34" charset="0"/>
              </a:rPr>
              <a:t>≥</a:t>
            </a:r>
            <a:r>
              <a:rPr lang="en-US" altLang="ja-JP" sz="3200" dirty="0"/>
              <a:t> </a:t>
            </a:r>
            <a:r>
              <a:rPr lang="en-US" altLang="ja-JP" sz="2400" dirty="0">
                <a:solidFill>
                  <a:srgbClr val="1C01BF"/>
                </a:solidFill>
              </a:rPr>
              <a:t>B</a:t>
            </a:r>
            <a:r>
              <a:rPr lang="en-US" altLang="ja-JP" sz="2400" baseline="-25000" dirty="0">
                <a:solidFill>
                  <a:srgbClr val="1C01BF"/>
                </a:solidFill>
              </a:rPr>
              <a:t>F</a:t>
            </a:r>
            <a:r>
              <a:rPr lang="en-US" altLang="ja-JP" sz="2400" dirty="0">
                <a:solidFill>
                  <a:srgbClr val="1C01BF"/>
                </a:solidFill>
              </a:rPr>
              <a:t>(</a:t>
            </a:r>
            <a:r>
              <a:rPr lang="el-GR" altLang="ja-JP" sz="2400" i="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>
                <a:solidFill>
                  <a:srgbClr val="1C01BF"/>
                </a:solidFill>
              </a:rPr>
              <a:t>:</a:t>
            </a:r>
            <a:r>
              <a:rPr lang="el-GR" altLang="ja-JP" sz="2400" i="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3000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’</a:t>
            </a:r>
            <a:r>
              <a:rPr lang="en-US" altLang="ja-JP" sz="2400" dirty="0">
                <a:solidFill>
                  <a:srgbClr val="1C01BF"/>
                </a:solidFill>
              </a:rPr>
              <a:t>)</a:t>
            </a:r>
            <a:endParaRPr lang="ja-JP" altLang="en-US" sz="2000" dirty="0">
              <a:solidFill>
                <a:srgbClr val="1C01BF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243D7E-E988-856D-11B6-1202DECBE0E0}"/>
              </a:ext>
            </a:extLst>
          </p:cNvPr>
          <p:cNvCxnSpPr/>
          <p:nvPr/>
        </p:nvCxnSpPr>
        <p:spPr>
          <a:xfrm>
            <a:off x="1806498" y="2869289"/>
            <a:ext cx="0" cy="824733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50A6508-7A95-21C5-4D81-209210971471}"/>
              </a:ext>
            </a:extLst>
          </p:cNvPr>
          <p:cNvSpPr txBox="1"/>
          <p:nvPr/>
        </p:nvSpPr>
        <p:spPr>
          <a:xfrm>
            <a:off x="1671190" y="4856778"/>
            <a:ext cx="62168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endParaRPr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705FD2-75E3-ACC7-294F-FBCD5F594D6A}"/>
              </a:ext>
            </a:extLst>
          </p:cNvPr>
          <p:cNvSpPr txBox="1"/>
          <p:nvPr/>
        </p:nvSpPr>
        <p:spPr>
          <a:xfrm>
            <a:off x="1806498" y="3472513"/>
            <a:ext cx="16135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dirty="0"/>
              <a:t>B</a:t>
            </a:r>
            <a:r>
              <a:rPr lang="en-US" altLang="ja-JP" sz="1800" baseline="-25000" dirty="0"/>
              <a:t>F1,F2</a:t>
            </a:r>
            <a:r>
              <a:rPr lang="en-US" altLang="ja-JP" sz="1800" dirty="0"/>
              <a:t>(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r>
              <a:rPr lang="en-US" altLang="ja-JP" sz="1800" dirty="0"/>
              <a:t>: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r>
              <a:rPr lang="en-US" altLang="ja-JP" sz="1800" dirty="0"/>
              <a:t>)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53099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F664E-A107-DBFA-E0DD-FD649F8BA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170053"/>
            <a:ext cx="9946132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KLD between nested exponential families        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     amount to duo Bregman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7F4D3-D4E2-9FFE-EB8B-5249AF557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" y="1969728"/>
            <a:ext cx="12024360" cy="4351338"/>
          </a:xfrm>
        </p:spPr>
        <p:txBody>
          <a:bodyPr>
            <a:normAutofit fontScale="92500"/>
          </a:bodyPr>
          <a:lstStyle/>
          <a:p>
            <a:r>
              <a:rPr lang="en-US" altLang="ja-JP" dirty="0"/>
              <a:t>Consider an exponential family on support X</a:t>
            </a:r>
            <a:r>
              <a:rPr lang="en-US" altLang="ja-JP" baseline="-25000" dirty="0"/>
              <a:t>1</a:t>
            </a:r>
            <a:r>
              <a:rPr lang="en-US" altLang="ja-JP" dirty="0"/>
              <a:t>:</a:t>
            </a:r>
            <a:endParaRPr lang="en-US" altLang="ja-JP" baseline="-25000" dirty="0"/>
          </a:p>
          <a:p>
            <a:pPr marL="0" indent="0">
              <a:buNone/>
            </a:pPr>
            <a:r>
              <a:rPr lang="en-US" altLang="ja-JP" dirty="0"/>
              <a:t>                                       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&gt;-F</a:t>
            </a:r>
            <a:r>
              <a:rPr lang="en-US" altLang="ja-JP" i="0" baseline="-25000" dirty="0">
                <a:effectLst/>
              </a:rPr>
              <a:t>1</a:t>
            </a:r>
            <a:r>
              <a:rPr lang="en-US" altLang="ja-JP" i="0" dirty="0">
                <a:effectLst/>
              </a:rPr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     with cumulant function </a:t>
            </a:r>
            <a:r>
              <a:rPr lang="en-US" altLang="ja-JP" dirty="0">
                <a:highlight>
                  <a:srgbClr val="00FFFF"/>
                </a:highlight>
              </a:rPr>
              <a:t>F</a:t>
            </a:r>
            <a:r>
              <a:rPr lang="en-US" altLang="ja-JP" baseline="-25000" dirty="0">
                <a:highlight>
                  <a:srgbClr val="00FFFF"/>
                </a:highlight>
              </a:rPr>
              <a:t>1</a:t>
            </a:r>
            <a:r>
              <a:rPr lang="en-US" altLang="ja-JP" dirty="0">
                <a:highlight>
                  <a:srgbClr val="00FFFF"/>
                </a:highlight>
              </a:rPr>
              <a:t>(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θ</a:t>
            </a:r>
            <a:r>
              <a:rPr lang="en-US" altLang="ja-JP" dirty="0">
                <a:highlight>
                  <a:srgbClr val="00FFFF"/>
                </a:highlight>
              </a:rPr>
              <a:t>)=log </a:t>
            </a:r>
            <a:r>
              <a:rPr lang="ja-JP" altLang="en-US" i="0" dirty="0">
                <a:effectLst/>
                <a:highlight>
                  <a:srgbClr val="00FFFF"/>
                </a:highlight>
              </a:rPr>
              <a:t>∫</a:t>
            </a:r>
            <a:r>
              <a:rPr lang="en-US" altLang="ja-JP" i="0" baseline="-25000" dirty="0">
                <a:effectLst/>
                <a:highlight>
                  <a:srgbClr val="00FFFF"/>
                </a:highlight>
              </a:rPr>
              <a:t>X1</a:t>
            </a:r>
            <a:r>
              <a:rPr lang="ja-JP" altLang="en-US" i="0" dirty="0">
                <a:effectLst/>
                <a:highlight>
                  <a:srgbClr val="00FFFF"/>
                </a:highlight>
              </a:rPr>
              <a:t> 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exp(&lt;x,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 θ 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&gt;) d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μ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(x) </a:t>
            </a:r>
            <a:endParaRPr lang="en-US" altLang="ja-JP" dirty="0">
              <a:highlight>
                <a:srgbClr val="00FFFF"/>
              </a:highlight>
            </a:endParaRPr>
          </a:p>
          <a:p>
            <a:r>
              <a:rPr lang="en-US" altLang="ja-JP" dirty="0"/>
              <a:t>Another exponential family with </a:t>
            </a:r>
            <a:r>
              <a:rPr lang="en-US" altLang="ja-JP" b="1" dirty="0">
                <a:solidFill>
                  <a:srgbClr val="FF0000"/>
                </a:solidFill>
              </a:rPr>
              <a:t>nested supports:  X</a:t>
            </a:r>
            <a:r>
              <a:rPr lang="en-US" altLang="ja-JP" b="1" baseline="-25000" dirty="0">
                <a:solidFill>
                  <a:srgbClr val="FF0000"/>
                </a:solidFill>
              </a:rPr>
              <a:t>1 </a:t>
            </a:r>
            <a:r>
              <a:rPr lang="ja-JP" altLang="en-US" b="1" i="0" dirty="0">
                <a:solidFill>
                  <a:srgbClr val="FF0000"/>
                </a:solidFill>
                <a:effectLst/>
              </a:rPr>
              <a:t>⊆ </a:t>
            </a:r>
            <a:r>
              <a:rPr lang="en-US" altLang="ja-JP" b="1" dirty="0">
                <a:solidFill>
                  <a:srgbClr val="FF0000"/>
                </a:solidFill>
              </a:rPr>
              <a:t>X</a:t>
            </a:r>
            <a:r>
              <a:rPr lang="en-US" altLang="ja-JP" b="1" baseline="-25000" dirty="0">
                <a:solidFill>
                  <a:srgbClr val="FF0000"/>
                </a:solidFill>
              </a:rPr>
              <a:t>2  </a:t>
            </a:r>
          </a:p>
          <a:p>
            <a:pPr marL="0" indent="0">
              <a:buNone/>
            </a:pPr>
            <a:r>
              <a:rPr lang="en-US" altLang="ja-JP" i="0" dirty="0">
                <a:effectLst/>
              </a:rPr>
              <a:t>                                       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&gt;-F</a:t>
            </a:r>
            <a:r>
              <a:rPr lang="en-US" altLang="ja-JP" baseline="-25000" dirty="0"/>
              <a:t>2</a:t>
            </a:r>
            <a:r>
              <a:rPr lang="en-US" altLang="ja-JP" i="0" dirty="0">
                <a:effectLst/>
              </a:rPr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</a:t>
            </a:r>
          </a:p>
          <a:p>
            <a:pPr marL="0" indent="0">
              <a:buNone/>
            </a:pPr>
            <a:r>
              <a:rPr lang="en-US" altLang="ja-JP" dirty="0"/>
              <a:t>    </a:t>
            </a:r>
            <a:r>
              <a:rPr lang="en-US" altLang="ja-JP" i="0" dirty="0">
                <a:effectLst/>
              </a:rPr>
              <a:t> </a:t>
            </a:r>
            <a:r>
              <a:rPr lang="en-US" altLang="ja-JP" dirty="0"/>
              <a:t>is an exponential family with </a:t>
            </a:r>
            <a:r>
              <a:rPr lang="en-US" altLang="ja-JP" dirty="0">
                <a:highlight>
                  <a:srgbClr val="00FFFF"/>
                </a:highlight>
              </a:rPr>
              <a:t>F</a:t>
            </a:r>
            <a:r>
              <a:rPr lang="en-US" altLang="ja-JP" baseline="-25000" dirty="0">
                <a:highlight>
                  <a:srgbClr val="00FFFF"/>
                </a:highlight>
              </a:rPr>
              <a:t>2</a:t>
            </a:r>
            <a:r>
              <a:rPr lang="en-US" altLang="ja-JP" dirty="0">
                <a:highlight>
                  <a:srgbClr val="00FFFF"/>
                </a:highlight>
              </a:rPr>
              <a:t>(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θ</a:t>
            </a:r>
            <a:r>
              <a:rPr lang="en-US" altLang="ja-JP" dirty="0">
                <a:highlight>
                  <a:srgbClr val="00FFFF"/>
                </a:highlight>
              </a:rPr>
              <a:t>)=log </a:t>
            </a:r>
            <a:r>
              <a:rPr lang="ja-JP" altLang="en-US" i="0" dirty="0">
                <a:effectLst/>
                <a:highlight>
                  <a:srgbClr val="00FFFF"/>
                </a:highlight>
              </a:rPr>
              <a:t>∫</a:t>
            </a:r>
            <a:r>
              <a:rPr lang="en-US" altLang="ja-JP" i="0" baseline="-25000" dirty="0">
                <a:effectLst/>
                <a:highlight>
                  <a:srgbClr val="00FFFF"/>
                </a:highlight>
              </a:rPr>
              <a:t>X2</a:t>
            </a:r>
            <a:r>
              <a:rPr lang="ja-JP" altLang="en-US" i="0" dirty="0">
                <a:effectLst/>
                <a:highlight>
                  <a:srgbClr val="00FFFF"/>
                </a:highlight>
              </a:rPr>
              <a:t> 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exp(&lt;x,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 θ 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&gt;) d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μ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(x) </a:t>
            </a:r>
            <a:r>
              <a:rPr lang="ja-JP" altLang="en-US" sz="2800" b="0" i="0" dirty="0">
                <a:effectLst/>
                <a:highlight>
                  <a:srgbClr val="00FFFF"/>
                </a:highlight>
                <a:latin typeface="Source Sans Pro" panose="020B0503030403020204" pitchFamily="34" charset="0"/>
              </a:rPr>
              <a:t>≥</a:t>
            </a:r>
            <a:r>
              <a:rPr lang="ja-JP" altLang="en-US" i="0" dirty="0">
                <a:effectLst/>
                <a:highlight>
                  <a:srgbClr val="00FFFF"/>
                </a:highlight>
              </a:rPr>
              <a:t> </a:t>
            </a:r>
            <a:r>
              <a:rPr lang="en-US" altLang="ja-JP" dirty="0">
                <a:highlight>
                  <a:srgbClr val="00FFFF"/>
                </a:highlight>
              </a:rPr>
              <a:t>F</a:t>
            </a:r>
            <a:r>
              <a:rPr lang="en-US" altLang="ja-JP" baseline="-25000" dirty="0">
                <a:highlight>
                  <a:srgbClr val="00FFFF"/>
                </a:highlight>
              </a:rPr>
              <a:t>1</a:t>
            </a:r>
            <a:r>
              <a:rPr lang="en-US" altLang="ja-JP" dirty="0">
                <a:highlight>
                  <a:srgbClr val="00FFFF"/>
                </a:highlight>
              </a:rPr>
              <a:t>(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θ</a:t>
            </a:r>
            <a:r>
              <a:rPr lang="en-US" altLang="ja-JP" dirty="0">
                <a:highlight>
                  <a:srgbClr val="00FFFF"/>
                </a:highlight>
              </a:rPr>
              <a:t>)</a:t>
            </a:r>
          </a:p>
          <a:p>
            <a:endParaRPr lang="en-US" altLang="ja-JP" dirty="0">
              <a:highlight>
                <a:srgbClr val="00FFFF"/>
              </a:highlight>
            </a:endParaRPr>
          </a:p>
          <a:p>
            <a:r>
              <a:rPr lang="en-US" altLang="ja-JP" dirty="0"/>
              <a:t>Then KL divergence amounts to a reverse duo Bregman pseudo-divergence:</a:t>
            </a:r>
          </a:p>
          <a:p>
            <a:pPr marL="0" indent="0">
              <a:buNone/>
            </a:pPr>
            <a:r>
              <a:rPr lang="en-US" altLang="ja-JP" dirty="0"/>
              <a:t>             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x|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: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q(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x|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]=</a:t>
            </a:r>
            <a:r>
              <a:rPr lang="ja-JP" altLang="en-US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B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F2,F1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*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)=B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F2,F1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CFCC9A-636B-97FA-4545-8B466A892B59}"/>
              </a:ext>
            </a:extLst>
          </p:cNvPr>
          <p:cNvSpPr txBox="1"/>
          <p:nvPr/>
        </p:nvSpPr>
        <p:spPr>
          <a:xfrm>
            <a:off x="731520" y="6332698"/>
            <a:ext cx="114604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"Statistical divergences between densities of truncated exponential families with nested supports: Duo Bregman and duo Jensen divergences." </a:t>
            </a:r>
            <a:r>
              <a:rPr lang="en-US" altLang="ja-JP" sz="160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sz="160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24.3 (2022)</a:t>
            </a:r>
            <a:endParaRPr lang="ja-JP" altLang="en-US" sz="1600" dirty="0">
              <a:solidFill>
                <a:schemeClr val="accent6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BE782EF-A517-FB04-C9DC-BE10F55BC27D}"/>
              </a:ext>
            </a:extLst>
          </p:cNvPr>
          <p:cNvCxnSpPr/>
          <p:nvPr/>
        </p:nvCxnSpPr>
        <p:spPr>
          <a:xfrm>
            <a:off x="10113772" y="1420728"/>
            <a:ext cx="99974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C622F0-743B-2D59-59C6-AC151BB5C3F1}"/>
              </a:ext>
            </a:extLst>
          </p:cNvPr>
          <p:cNvCxnSpPr>
            <a:cxnSpLocks/>
          </p:cNvCxnSpPr>
          <p:nvPr/>
        </p:nvCxnSpPr>
        <p:spPr>
          <a:xfrm>
            <a:off x="9649968" y="1621165"/>
            <a:ext cx="177088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BF14F46-1C64-7BF7-AF7B-3933753AA88B}"/>
              </a:ext>
            </a:extLst>
          </p:cNvPr>
          <p:cNvSpPr txBox="1"/>
          <p:nvPr/>
        </p:nvSpPr>
        <p:spPr>
          <a:xfrm>
            <a:off x="11457432" y="1086830"/>
            <a:ext cx="441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X</a:t>
            </a:r>
            <a:r>
              <a:rPr lang="en-US" altLang="ja-JP" baseline="-25000" dirty="0"/>
              <a:t>1</a:t>
            </a:r>
            <a:endParaRPr lang="ja-JP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B458F2-8B70-B9A2-F59D-369FC40053CE}"/>
              </a:ext>
            </a:extLst>
          </p:cNvPr>
          <p:cNvSpPr txBox="1"/>
          <p:nvPr/>
        </p:nvSpPr>
        <p:spPr>
          <a:xfrm>
            <a:off x="11500104" y="1436499"/>
            <a:ext cx="649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X</a:t>
            </a:r>
            <a:r>
              <a:rPr lang="en-US" altLang="ja-JP" baseline="-25000" dirty="0"/>
              <a:t>2</a:t>
            </a:r>
            <a:endParaRPr lang="ja-JP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A4E33D-0E3F-467A-39CB-10C7169C8B67}"/>
              </a:ext>
            </a:extLst>
          </p:cNvPr>
          <p:cNvSpPr txBox="1"/>
          <p:nvPr/>
        </p:nvSpPr>
        <p:spPr>
          <a:xfrm>
            <a:off x="10072116" y="1002969"/>
            <a:ext cx="1301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367921-7152-5CF8-F167-821EA9223602}"/>
              </a:ext>
            </a:extLst>
          </p:cNvPr>
          <p:cNvSpPr txBox="1"/>
          <p:nvPr/>
        </p:nvSpPr>
        <p:spPr>
          <a:xfrm>
            <a:off x="10119360" y="1665708"/>
            <a:ext cx="15331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effectLst/>
              </a:rPr>
              <a:t>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ja-JP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6A22BC-4879-0F8E-E522-B1A90D5CAE73}"/>
              </a:ext>
            </a:extLst>
          </p:cNvPr>
          <p:cNvSpPr txBox="1"/>
          <p:nvPr/>
        </p:nvSpPr>
        <p:spPr>
          <a:xfrm>
            <a:off x="10485156" y="2390265"/>
            <a:ext cx="15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0 log(0/0)=0</a:t>
            </a:r>
            <a:endParaRPr kumimoji="1" lang="ja-JP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0E5C8C-5B4E-D0A2-5816-96802257AC35}"/>
              </a:ext>
            </a:extLst>
          </p:cNvPr>
          <p:cNvSpPr txBox="1"/>
          <p:nvPr/>
        </p:nvSpPr>
        <p:spPr>
          <a:xfrm>
            <a:off x="7801684" y="1985268"/>
            <a:ext cx="4954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ja-JP" dirty="0"/>
              <a:t>D</a:t>
            </a:r>
            <a:r>
              <a:rPr lang="en-US" altLang="ja-JP" baseline="-25000" dirty="0"/>
              <a:t>KL</a:t>
            </a:r>
            <a:r>
              <a:rPr lang="en-US" altLang="ja-JP" dirty="0"/>
              <a:t>[p(x):q(x)]=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 ∫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</a:t>
            </a:r>
            <a:endParaRPr lang="en-US" altLang="ja-JP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EA0D1C-8680-EB39-57B9-228F8C274A4A}"/>
              </a:ext>
            </a:extLst>
          </p:cNvPr>
          <p:cNvSpPr txBox="1"/>
          <p:nvPr/>
        </p:nvSpPr>
        <p:spPr>
          <a:xfrm>
            <a:off x="9723374" y="665108"/>
            <a:ext cx="2040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effectLst/>
              </a:rPr>
              <a:t>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</a:t>
            </a:r>
            <a:r>
              <a:rPr lang="en-US" altLang="ja-JP" b="0" i="0" dirty="0">
                <a:effectLst/>
                <a:latin typeface="Source Sans Pro" panose="020B0503030403020204" pitchFamily="34" charset="0"/>
              </a:rPr>
              <a:t>»</a:t>
            </a:r>
            <a:r>
              <a:rPr lang="en-US" altLang="ja-JP" dirty="0"/>
              <a:t>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8C22B-2D22-8C79-6188-426BF19D5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270873-BAA4-13EB-FC95-6A41D67C22A6}"/>
              </a:ext>
            </a:extLst>
          </p:cNvPr>
          <p:cNvSpPr txBox="1"/>
          <p:nvPr/>
        </p:nvSpPr>
        <p:spPr>
          <a:xfrm>
            <a:off x="4575345" y="4895722"/>
            <a:ext cx="3754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/>
              <a:t>X</a:t>
            </a:r>
            <a:r>
              <a:rPr lang="en-US" altLang="ja-JP" sz="2800" b="1" baseline="-25000" dirty="0"/>
              <a:t>1 </a:t>
            </a:r>
            <a:r>
              <a:rPr lang="ja-JP" altLang="en-US" sz="2800" b="1" i="0" dirty="0">
                <a:effectLst/>
              </a:rPr>
              <a:t>⊆ </a:t>
            </a:r>
            <a:r>
              <a:rPr lang="en-US" altLang="ja-JP" sz="2800" b="1" dirty="0"/>
              <a:t>X</a:t>
            </a:r>
            <a:r>
              <a:rPr lang="en-US" altLang="ja-JP" sz="2800" b="1" baseline="-25000" dirty="0"/>
              <a:t>2 </a:t>
            </a:r>
            <a:r>
              <a:rPr lang="ja-JP" altLang="en-US" sz="2800" b="1" i="0" dirty="0">
                <a:effectLst/>
                <a:latin typeface="Google Sans"/>
              </a:rPr>
              <a:t>⇒  </a:t>
            </a:r>
            <a:r>
              <a:rPr lang="en-US" altLang="ja-JP" sz="2800" b="1" dirty="0"/>
              <a:t>F</a:t>
            </a:r>
            <a:r>
              <a:rPr lang="en-US" altLang="ja-JP" sz="2800" b="1" baseline="-25000" dirty="0"/>
              <a:t>2 </a:t>
            </a:r>
            <a:r>
              <a:rPr lang="ja-JP" altLang="en-US" sz="2800" b="0" i="0" dirty="0">
                <a:effectLst/>
                <a:latin typeface="Source Sans Pro" panose="020B0503030403020204" pitchFamily="34" charset="0"/>
              </a:rPr>
              <a:t>≥</a:t>
            </a:r>
            <a:r>
              <a:rPr lang="en-US" altLang="ja-JP" sz="2800" b="1" dirty="0"/>
              <a:t> F</a:t>
            </a:r>
            <a:r>
              <a:rPr lang="en-US" altLang="ja-JP" sz="2800" b="1" baseline="-25000" dirty="0"/>
              <a:t>1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93126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F50F0-FBA0-CC65-7F5B-94E83D258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680" y="1668087"/>
            <a:ext cx="11887200" cy="4986465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 dirty="0"/>
              <a:t>Consider </a:t>
            </a:r>
            <a:r>
              <a:rPr kumimoji="1" lang="en-US" altLang="ja-JP" i="1" dirty="0">
                <a:solidFill>
                  <a:srgbClr val="00B0F0"/>
                </a:solidFill>
              </a:rPr>
              <a:t>n truncated densities </a:t>
            </a:r>
            <a:r>
              <a:rPr lang="en-US" altLang="ja-JP" dirty="0"/>
              <a:t>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baseline="-25000" dirty="0" err="1">
                <a:effectLst/>
              </a:rPr>
              <a:t>i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baseline="-25000" dirty="0" err="1">
                <a:effectLst/>
              </a:rPr>
              <a:t>i</a:t>
            </a:r>
            <a:r>
              <a:rPr lang="el-GR" altLang="ja-JP" i="0" dirty="0">
                <a:effectLst/>
              </a:rPr>
              <a:t> </a:t>
            </a:r>
            <a:r>
              <a:rPr lang="en-US" altLang="ja-JP" i="0" dirty="0">
                <a:effectLst/>
              </a:rPr>
              <a:t>&gt;-F</a:t>
            </a:r>
            <a:r>
              <a:rPr lang="en-US" altLang="ja-JP" baseline="-25000" dirty="0"/>
              <a:t>i</a:t>
            </a:r>
            <a:r>
              <a:rPr lang="en-US" altLang="ja-JP" i="0" dirty="0">
                <a:effectLst/>
              </a:rPr>
              <a:t>(</a:t>
            </a:r>
            <a:r>
              <a:rPr lang="el-GR" altLang="ja-JP" i="0" dirty="0">
                <a:effectLst/>
              </a:rPr>
              <a:t>θ </a:t>
            </a:r>
            <a:r>
              <a:rPr lang="en-US" altLang="ja-JP" i="0" baseline="-25000" dirty="0" err="1">
                <a:effectLst/>
              </a:rPr>
              <a:t>i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 with potentially different supports </a:t>
            </a:r>
            <a:r>
              <a:rPr lang="en-US" altLang="ja-JP" dirty="0"/>
              <a:t>X</a:t>
            </a:r>
            <a:r>
              <a:rPr lang="en-US" altLang="ja-JP" baseline="-25000" dirty="0"/>
              <a:t>i</a:t>
            </a:r>
            <a:r>
              <a:rPr lang="ja-JP" altLang="en-US" i="0" dirty="0">
                <a:effectLst/>
              </a:rPr>
              <a:t> ⊆ </a:t>
            </a:r>
            <a:r>
              <a:rPr lang="en-US" altLang="ja-JP" dirty="0"/>
              <a:t>X</a:t>
            </a:r>
            <a:r>
              <a:rPr lang="en-US" altLang="ja-JP" baseline="-25000" dirty="0"/>
              <a:t>  </a:t>
            </a:r>
            <a:r>
              <a:rPr lang="en-US" altLang="ja-JP" dirty="0"/>
              <a:t>: e.g., </a:t>
            </a:r>
            <a:r>
              <a:rPr lang="en-US" altLang="ja-JP" dirty="0" err="1">
                <a:solidFill>
                  <a:schemeClr val="accent4"/>
                </a:solidFill>
              </a:rPr>
              <a:t>Zipf’s</a:t>
            </a:r>
            <a:r>
              <a:rPr lang="en-US" altLang="ja-JP" dirty="0">
                <a:solidFill>
                  <a:schemeClr val="accent4"/>
                </a:solidFill>
              </a:rPr>
              <a:t> distributions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Cluster those distributions using </a:t>
            </a:r>
            <a:r>
              <a:rPr lang="en-US" altLang="ja-JP" b="1" dirty="0">
                <a:solidFill>
                  <a:srgbClr val="FF0000"/>
                </a:solidFill>
              </a:rPr>
              <a:t>full support X prototypes</a:t>
            </a:r>
            <a:r>
              <a:rPr lang="en-US" altLang="ja-JP" dirty="0"/>
              <a:t>: e.g., </a:t>
            </a:r>
            <a:r>
              <a:rPr lang="en-US" altLang="ja-JP" dirty="0">
                <a:solidFill>
                  <a:schemeClr val="accent4"/>
                </a:solidFill>
              </a:rPr>
              <a:t>Zeta distributions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Objective is “k-means” type : minimize 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Σ</a:t>
            </a:r>
            <a:r>
              <a:rPr lang="en-US" altLang="ja-JP" b="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dirty="0"/>
              <a:t> D</a:t>
            </a:r>
            <a:r>
              <a:rPr lang="en-US" altLang="ja-JP" baseline="-25000" dirty="0"/>
              <a:t>KL</a:t>
            </a:r>
            <a:r>
              <a:rPr lang="en-US" altLang="ja-JP" dirty="0"/>
              <a:t>[p</a:t>
            </a:r>
            <a:r>
              <a:rPr lang="en-US" altLang="ja-JP" dirty="0">
                <a:latin typeface="Source Sans Pro" panose="020B0503030403020204" pitchFamily="34" charset="0"/>
              </a:rPr>
              <a:t>(x|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aseline="-25000" dirty="0">
                <a:latin typeface="Source Sans Pro" panose="020B0503030403020204" pitchFamily="34" charset="0"/>
              </a:rPr>
              <a:t>i</a:t>
            </a:r>
            <a:r>
              <a:rPr lang="en-US" altLang="ja-JP" dirty="0"/>
              <a:t>)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dirty="0"/>
              <a:t>: {q</a:t>
            </a:r>
            <a:r>
              <a:rPr lang="en-US" altLang="ja-JP" dirty="0">
                <a:latin typeface="Source Sans Pro" panose="020B0503030403020204" pitchFamily="34" charset="0"/>
              </a:rPr>
              <a:t>(x|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λ</a:t>
            </a:r>
            <a:r>
              <a:rPr lang="en-US" altLang="ja-JP" baseline="-25000" dirty="0">
                <a:latin typeface="Source Sans Pro" panose="020B0503030403020204" pitchFamily="34" charset="0"/>
              </a:rPr>
              <a:t>j</a:t>
            </a:r>
            <a:r>
              <a:rPr lang="en-US" altLang="ja-JP" dirty="0"/>
              <a:t>) : j in {1,…,k} }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dirty="0"/>
              <a:t>]  </a:t>
            </a:r>
          </a:p>
          <a:p>
            <a:endParaRPr kumimoji="1"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Duo Bregman k-means </a:t>
            </a:r>
            <a:r>
              <a:rPr lang="en-US" altLang="ja-JP" dirty="0"/>
              <a:t>algorithm as an extension of Bregman k-means</a:t>
            </a:r>
          </a:p>
          <a:p>
            <a:r>
              <a:rPr lang="en-US" altLang="ja-JP" dirty="0"/>
              <a:t>Example: Cluster </a:t>
            </a:r>
            <a:r>
              <a:rPr lang="en-US" altLang="ja-JP" dirty="0" err="1"/>
              <a:t>Zipf’s</a:t>
            </a:r>
            <a:r>
              <a:rPr lang="en-US" altLang="ja-JP" dirty="0"/>
              <a:t> distributions from word frequencies in a collection of translations of a renown book. </a:t>
            </a:r>
            <a:r>
              <a:rPr lang="en-US" altLang="ja-JP" sz="2200" dirty="0"/>
              <a:t>Find similarities of word frequency in languages</a:t>
            </a:r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2167C6-D8ED-C516-797A-D7ACE6403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80" y="119253"/>
            <a:ext cx="11686974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Application of duo Bregman divergences:</a:t>
            </a:r>
            <a:br>
              <a:rPr kumimoji="1" lang="en-US" altLang="ja-JP" sz="4000" b="1" dirty="0">
                <a:solidFill>
                  <a:schemeClr val="accent5"/>
                </a:solidFill>
              </a:rPr>
            </a:br>
            <a:r>
              <a:rPr kumimoji="1" lang="en-US" altLang="ja-JP" sz="4000" b="1" dirty="0">
                <a:solidFill>
                  <a:schemeClr val="accent5"/>
                </a:solidFill>
              </a:rPr>
              <a:t>Clustering distributions with different supports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83698C-B073-1878-D0E3-FEDE2DF1B2C5}"/>
              </a:ext>
            </a:extLst>
          </p:cNvPr>
          <p:cNvSpPr txBox="1"/>
          <p:nvPr/>
        </p:nvSpPr>
        <p:spPr>
          <a:xfrm>
            <a:off x="6793376" y="3948735"/>
            <a:ext cx="4888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i="0" dirty="0">
                <a:effectLst/>
              </a:rPr>
              <a:t>This ensures that q(</a:t>
            </a:r>
            <a:r>
              <a:rPr lang="en-US" altLang="ja-JP" sz="2400" dirty="0"/>
              <a:t>x|</a:t>
            </a:r>
            <a:r>
              <a:rPr lang="el-GR" altLang="ja-JP" sz="2400" i="0" dirty="0">
                <a:effectLst/>
              </a:rPr>
              <a:t>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λ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j</a:t>
            </a:r>
            <a:r>
              <a:rPr lang="en-US" altLang="ja-JP" sz="2400" dirty="0"/>
              <a:t>)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»</a:t>
            </a:r>
            <a:r>
              <a:rPr lang="en-US" altLang="ja-JP" sz="2400" dirty="0"/>
              <a:t> p</a:t>
            </a:r>
            <a:r>
              <a:rPr lang="en-US" altLang="ja-JP" sz="2400" i="0" dirty="0">
                <a:effectLst/>
              </a:rPr>
              <a:t>(</a:t>
            </a:r>
            <a:r>
              <a:rPr lang="en-US" altLang="ja-JP" sz="2400" dirty="0"/>
              <a:t>x|</a:t>
            </a:r>
            <a:r>
              <a:rPr lang="el-GR" altLang="ja-JP" sz="2400" i="0" dirty="0">
                <a:effectLst/>
              </a:rPr>
              <a:t>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 err="1">
                <a:latin typeface="Source Sans Pro" panose="020B0503030403020204" pitchFamily="34" charset="0"/>
              </a:rPr>
              <a:t>i</a:t>
            </a:r>
            <a:r>
              <a:rPr lang="en-US" altLang="ja-JP" sz="2400" dirty="0"/>
              <a:t>) </a:t>
            </a:r>
            <a:endParaRPr lang="en-US" altLang="ja-JP" sz="24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113E3-72DD-B541-A71C-57D1615C9881}"/>
              </a:ext>
            </a:extLst>
          </p:cNvPr>
          <p:cNvSpPr txBox="1"/>
          <p:nvPr/>
        </p:nvSpPr>
        <p:spPr>
          <a:xfrm>
            <a:off x="8278626" y="6581645"/>
            <a:ext cx="364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MaxEnt’22, arXiv:2104.10548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E021AB-AC0F-00E9-44A8-299934C21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9462" y="6651503"/>
            <a:ext cx="922538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14</a:t>
            </a:fld>
            <a:endParaRPr kumimoji="1" lang="ja-JP" alt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884976-C115-C66E-32A2-BBF78D10C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814" y="2389311"/>
            <a:ext cx="3219450" cy="838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9B6B3B-17BD-9F1A-1DD7-66BFE40F0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0255" y="2353820"/>
            <a:ext cx="1900272" cy="9091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AB62286-486A-9867-36C6-83E95B204A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6517" y="3666221"/>
            <a:ext cx="1806581" cy="8910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D8B80A-5FA5-7BF5-0C96-DDB7873CEA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54819" y="52964"/>
            <a:ext cx="1866061" cy="141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35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374C2-28D7-334C-24DD-85014EC39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79" y="18255"/>
            <a:ext cx="11685115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5"/>
                </a:solidFill>
              </a:rPr>
              <a:t>Ordinary and duo </a:t>
            </a:r>
            <a:r>
              <a:rPr lang="en-US" altLang="ja-JP" b="1" dirty="0" err="1">
                <a:solidFill>
                  <a:schemeClr val="accent5"/>
                </a:solidFill>
              </a:rPr>
              <a:t>Fenchel</a:t>
            </a:r>
            <a:r>
              <a:rPr lang="en-US" altLang="ja-JP" b="1" dirty="0">
                <a:solidFill>
                  <a:schemeClr val="accent5"/>
                </a:solidFill>
              </a:rPr>
              <a:t>-Young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B2B1B-91B0-3E23-30A6-43709F30D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20" y="1162972"/>
            <a:ext cx="11582400" cy="5410548"/>
          </a:xfrm>
        </p:spPr>
        <p:txBody>
          <a:bodyPr>
            <a:normAutofit/>
          </a:bodyPr>
          <a:lstStyle/>
          <a:p>
            <a:r>
              <a:rPr lang="en-US" altLang="ja-JP" sz="2800" dirty="0"/>
              <a:t>Young inequality: 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baseline="-25000" dirty="0">
                <a:effectLst/>
              </a:rPr>
              <a:t>1</a:t>
            </a:r>
            <a:r>
              <a:rPr kumimoji="1" lang="en-US" altLang="ja-JP" dirty="0"/>
              <a:t>)+F* (</a:t>
            </a:r>
            <a:r>
              <a:rPr lang="el-GR" altLang="ja-JP" dirty="0"/>
              <a:t>η</a:t>
            </a:r>
            <a:r>
              <a:rPr lang="en-US" altLang="ja-JP" baseline="-25000" dirty="0"/>
              <a:t>2</a:t>
            </a:r>
            <a:r>
              <a:rPr kumimoji="1" lang="en-US" altLang="ja-JP" dirty="0"/>
              <a:t>)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≥ </a:t>
            </a:r>
            <a:r>
              <a:rPr kumimoji="1" lang="en-US" altLang="ja-JP" dirty="0"/>
              <a:t>&lt;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i="0" baseline="-25000" dirty="0">
                <a:effectLst/>
              </a:rPr>
              <a:t>1 ,</a:t>
            </a:r>
            <a:r>
              <a:rPr lang="el-GR" altLang="ja-JP" dirty="0"/>
              <a:t> η</a:t>
            </a:r>
            <a:r>
              <a:rPr lang="en-US" altLang="ja-JP" baseline="-25000" dirty="0"/>
              <a:t>2</a:t>
            </a:r>
            <a:r>
              <a:rPr lang="en-US" altLang="ja-JP" dirty="0"/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kumimoji="1" lang="en-US" altLang="ja-JP" dirty="0"/>
              <a:t> with equality </a:t>
            </a:r>
            <a:r>
              <a:rPr kumimoji="1" lang="en-US" altLang="ja-JP" dirty="0" err="1"/>
              <a:t>iff</a:t>
            </a:r>
            <a:endParaRPr kumimoji="1" lang="en-US" altLang="ja-JP" dirty="0"/>
          </a:p>
          <a:p>
            <a:pPr marL="0" indent="0">
              <a:buNone/>
            </a:pPr>
            <a:r>
              <a:rPr lang="el-GR" altLang="ja-JP" dirty="0"/>
              <a:t>η</a:t>
            </a:r>
            <a:r>
              <a:rPr lang="en-US" altLang="ja-JP" baseline="-25000" dirty="0"/>
              <a:t>2 </a:t>
            </a:r>
            <a:r>
              <a:rPr lang="en-US" altLang="ja-JP" dirty="0"/>
              <a:t>=</a:t>
            </a:r>
            <a:r>
              <a:rPr lang="el-GR" altLang="ja-JP" dirty="0"/>
              <a:t>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endParaRPr lang="en-US" altLang="ja-JP" dirty="0"/>
          </a:p>
          <a:p>
            <a:r>
              <a:rPr lang="en-US" altLang="ja-JP" dirty="0"/>
              <a:t> Build the </a:t>
            </a:r>
            <a:r>
              <a:rPr lang="en-US" altLang="ja-JP" sz="2800" dirty="0" err="1"/>
              <a:t>Fenchel</a:t>
            </a:r>
            <a:r>
              <a:rPr lang="en-US" altLang="ja-JP" sz="2800" dirty="0"/>
              <a:t>-Young divergence from the inequality: </a:t>
            </a:r>
            <a:r>
              <a:rPr lang="en-US" altLang="ja-JP" sz="2800" dirty="0" err="1"/>
              <a:t>lhs-rhs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≥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sz="2800" dirty="0"/>
          </a:p>
          <a:p>
            <a:pPr marL="0" indent="0">
              <a:buNone/>
            </a:pPr>
            <a:r>
              <a:rPr kumimoji="1" lang="en-US" altLang="ja-JP" dirty="0"/>
              <a:t>                       </a:t>
            </a:r>
            <a:r>
              <a:rPr kumimoji="1" lang="en-US" altLang="ja-JP" b="1" dirty="0">
                <a:solidFill>
                  <a:srgbClr val="FF0000"/>
                </a:solidFill>
              </a:rPr>
              <a:t>Y</a:t>
            </a:r>
            <a:r>
              <a:rPr kumimoji="1" lang="en-US" altLang="ja-JP" b="1" baseline="-25000" dirty="0">
                <a:solidFill>
                  <a:srgbClr val="FF0000"/>
                </a:solidFill>
              </a:rPr>
              <a:t>F, F*</a:t>
            </a:r>
            <a:r>
              <a:rPr lang="en-US" altLang="ja-JP" dirty="0"/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</a:rPr>
              <a:t>1,</a:t>
            </a:r>
            <a:r>
              <a:rPr lang="el-GR" altLang="ja-JP" b="1" dirty="0">
                <a:solidFill>
                  <a:srgbClr val="FF0000"/>
                </a:solidFill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</a:rPr>
              <a:t>)= F (</a:t>
            </a:r>
            <a:r>
              <a:rPr lang="el-GR" altLang="ja-JP" b="1" i="0" dirty="0">
                <a:solidFill>
                  <a:srgbClr val="FF0000"/>
                </a:solidFill>
                <a:effectLst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</a:rPr>
              <a:t>1</a:t>
            </a:r>
            <a:r>
              <a:rPr kumimoji="1" lang="en-US" altLang="ja-JP" b="1" dirty="0">
                <a:solidFill>
                  <a:srgbClr val="FF0000"/>
                </a:solidFill>
              </a:rPr>
              <a:t>)+F* (</a:t>
            </a:r>
            <a:r>
              <a:rPr lang="el-GR" altLang="ja-JP" b="1" dirty="0">
                <a:solidFill>
                  <a:srgbClr val="FF0000"/>
                </a:solidFill>
              </a:rPr>
              <a:t>η</a:t>
            </a:r>
            <a:r>
              <a:rPr lang="en-US" altLang="ja-JP" b="1" baseline="-25000" dirty="0">
                <a:solidFill>
                  <a:srgbClr val="FF0000"/>
                </a:solidFill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</a:rPr>
              <a:t>)-&lt;</a:t>
            </a:r>
            <a:r>
              <a:rPr lang="el-GR" altLang="ja-JP" b="1" i="0" dirty="0">
                <a:solidFill>
                  <a:srgbClr val="FF0000"/>
                </a:solidFill>
                <a:effectLst/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</a:rPr>
              <a:t>1 ,</a:t>
            </a:r>
            <a:r>
              <a:rPr lang="el-GR" altLang="ja-JP" b="1" dirty="0">
                <a:solidFill>
                  <a:srgbClr val="FF0000"/>
                </a:solidFill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</a:rPr>
              <a:t>2</a:t>
            </a:r>
            <a:r>
              <a:rPr lang="en-US" altLang="ja-JP" b="1" dirty="0">
                <a:solidFill>
                  <a:srgbClr val="FF0000"/>
                </a:solidFill>
              </a:rPr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 ≥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altLang="ja-JP" sz="2800" dirty="0"/>
          </a:p>
          <a:p>
            <a:r>
              <a:rPr lang="en-US" altLang="ja-JP" sz="2800" dirty="0"/>
              <a:t>Legendre transform reverses majorization order: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sz="2800" dirty="0"/>
              <a:t>                </a:t>
            </a:r>
            <a:r>
              <a:rPr lang="en-US" altLang="ja-JP" sz="2800" dirty="0">
                <a:highlight>
                  <a:srgbClr val="FFFF00"/>
                </a:highlight>
              </a:rPr>
              <a:t>F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1</a:t>
            </a:r>
            <a:r>
              <a:rPr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dirty="0">
                <a:highlight>
                  <a:srgbClr val="FFFF00"/>
                </a:highlight>
              </a:rPr>
              <a:t>) </a:t>
            </a:r>
            <a:r>
              <a:rPr lang="ja-JP" altLang="en-US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≥  </a:t>
            </a:r>
            <a:r>
              <a:rPr lang="en-US" altLang="ja-JP" sz="2800" dirty="0">
                <a:highlight>
                  <a:srgbClr val="FFFF00"/>
                </a:highlight>
              </a:rPr>
              <a:t>F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2</a:t>
            </a:r>
            <a:r>
              <a:rPr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dirty="0">
                <a:highlight>
                  <a:srgbClr val="FFFF00"/>
                </a:highlight>
              </a:rPr>
              <a:t>) ⇔  F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1</a:t>
            </a:r>
            <a:r>
              <a:rPr lang="en-US" altLang="ja-JP" baseline="30000" dirty="0">
                <a:highlight>
                  <a:srgbClr val="FFFF00"/>
                </a:highlight>
              </a:rPr>
              <a:t>*</a:t>
            </a:r>
            <a:r>
              <a:rPr lang="en-US" altLang="ja-JP" dirty="0">
                <a:highlight>
                  <a:srgbClr val="FFFF00"/>
                </a:highlight>
              </a:rPr>
              <a:t>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lang="en-US" altLang="ja-JP" sz="2800" dirty="0">
                <a:highlight>
                  <a:srgbClr val="FFFF00"/>
                </a:highlight>
              </a:rPr>
              <a:t>) </a:t>
            </a:r>
            <a:r>
              <a:rPr lang="ja-JP" altLang="en-US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≤  </a:t>
            </a:r>
            <a:r>
              <a:rPr lang="en-US" altLang="ja-JP" sz="2800" dirty="0">
                <a:highlight>
                  <a:srgbClr val="FFFF00"/>
                </a:highlight>
              </a:rPr>
              <a:t>F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2</a:t>
            </a:r>
            <a:r>
              <a:rPr lang="en-US" altLang="ja-JP" dirty="0">
                <a:highlight>
                  <a:srgbClr val="FFFF00"/>
                </a:highlight>
              </a:rPr>
              <a:t>*</a:t>
            </a:r>
            <a:r>
              <a:rPr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lang="en-US" altLang="ja-JP" sz="2800" dirty="0">
                <a:highlight>
                  <a:srgbClr val="FFFF00"/>
                </a:highlight>
              </a:rPr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sz="2800" b="1" dirty="0">
                <a:solidFill>
                  <a:srgbClr val="FF0000"/>
                </a:solidFill>
              </a:rPr>
              <a:t>Duo </a:t>
            </a:r>
            <a:r>
              <a:rPr lang="en-US" altLang="ja-JP" sz="2800" b="1" dirty="0" err="1">
                <a:solidFill>
                  <a:srgbClr val="FF0000"/>
                </a:solidFill>
              </a:rPr>
              <a:t>Fenchel</a:t>
            </a:r>
            <a:r>
              <a:rPr lang="en-US" altLang="ja-JP" sz="2800" b="1" dirty="0">
                <a:solidFill>
                  <a:srgbClr val="FF0000"/>
                </a:solidFill>
              </a:rPr>
              <a:t>-Young divergence</a:t>
            </a:r>
            <a:r>
              <a:rPr lang="en-US" altLang="ja-JP" sz="2800" dirty="0"/>
              <a:t>:</a:t>
            </a:r>
          </a:p>
          <a:p>
            <a:endParaRPr lang="ja-JP" altLang="en-US" sz="2800" dirty="0"/>
          </a:p>
          <a:p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949E64-6C7D-AEBC-5A95-252812FEB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840" y="5710618"/>
            <a:ext cx="8039100" cy="10287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D4C53-B490-17D3-0420-1DD9F326F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8AC12547-B972-CD76-C257-2D4EB0F59BDF}"/>
              </a:ext>
            </a:extLst>
          </p:cNvPr>
          <p:cNvSpPr/>
          <p:nvPr/>
        </p:nvSpPr>
        <p:spPr>
          <a:xfrm>
            <a:off x="4282068" y="3166946"/>
            <a:ext cx="2843561" cy="35683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D283B4-2A1D-4828-A8B9-6DA0B4B8AC70}"/>
              </a:ext>
            </a:extLst>
          </p:cNvPr>
          <p:cNvSpPr txBox="1"/>
          <p:nvPr/>
        </p:nvSpPr>
        <p:spPr>
          <a:xfrm>
            <a:off x="9235549" y="628708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Larger than ordinary YFD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83064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F293D0-D4B4-258F-8209-BC5EAFCE9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4BA3775-232D-EB32-3CB8-72DEDC96902F}"/>
              </a:ext>
            </a:extLst>
          </p:cNvPr>
          <p:cNvSpPr txBox="1">
            <a:spLocks/>
          </p:cNvSpPr>
          <p:nvPr/>
        </p:nvSpPr>
        <p:spPr>
          <a:xfrm>
            <a:off x="94845" y="373133"/>
            <a:ext cx="12002309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5400" b="1" dirty="0" err="1">
                <a:solidFill>
                  <a:schemeClr val="accent5"/>
                </a:solidFill>
              </a:rPr>
              <a:t>Biduality</a:t>
            </a:r>
            <a:r>
              <a:rPr lang="en-US" altLang="ja-JP" sz="5400" b="1" dirty="0">
                <a:solidFill>
                  <a:schemeClr val="accent5"/>
                </a:solidFill>
              </a:rPr>
              <a:t> reference/representation</a:t>
            </a:r>
            <a:endParaRPr lang="ja-JP" altLang="en-US" sz="5400" b="1" dirty="0">
              <a:solidFill>
                <a:schemeClr val="accent5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495788-38ED-AAF1-3339-F990B3C9F62A}"/>
              </a:ext>
            </a:extLst>
          </p:cNvPr>
          <p:cNvSpPr txBox="1"/>
          <p:nvPr/>
        </p:nvSpPr>
        <p:spPr>
          <a:xfrm>
            <a:off x="1082925" y="1308082"/>
            <a:ext cx="1120050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Legendre-</a:t>
            </a:r>
            <a:r>
              <a:rPr kumimoji="1" lang="en-US" altLang="ja-JP" sz="2800" dirty="0" err="1"/>
              <a:t>Fenchel</a:t>
            </a:r>
            <a:r>
              <a:rPr kumimoji="1" lang="en-US" altLang="ja-JP" sz="2800" dirty="0"/>
              <a:t> transformation * induces </a:t>
            </a:r>
            <a:r>
              <a:rPr kumimoji="1"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two functions</a:t>
            </a:r>
            <a:r>
              <a:rPr kumimoji="1" lang="en-US" altLang="ja-JP" sz="2800" dirty="0"/>
              <a:t>:</a:t>
            </a:r>
          </a:p>
          <a:p>
            <a:r>
              <a:rPr lang="ja-JP" altLang="en-US" sz="2800" b="0" i="0" dirty="0">
                <a:effectLst/>
              </a:rPr>
              <a:t>❶ </a:t>
            </a:r>
            <a:r>
              <a:rPr lang="en-US" altLang="ja-JP" sz="2800" b="0" i="0" dirty="0">
                <a:effectLst/>
              </a:rPr>
              <a:t>a</a:t>
            </a:r>
            <a:r>
              <a:rPr lang="en-US" altLang="ja-JP" sz="2800" dirty="0"/>
              <a:t> </a:t>
            </a:r>
            <a:r>
              <a:rPr kumimoji="1" lang="en-US" altLang="ja-JP" sz="2800" dirty="0"/>
              <a:t>convex conjugate function F*(.</a:t>
            </a:r>
            <a:r>
              <a:rPr lang="en-US" altLang="ja-JP" sz="2800" dirty="0"/>
              <a:t>) :       </a:t>
            </a:r>
            <a:r>
              <a:rPr lang="el-GR" altLang="ja-JP" sz="2800" dirty="0"/>
              <a:t>η</a:t>
            </a:r>
            <a:r>
              <a:rPr lang="en-US" altLang="ja-JP" sz="2800" dirty="0"/>
              <a:t> </a:t>
            </a:r>
            <a:r>
              <a:rPr lang="ja-JP" altLang="en-US" sz="2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→</a:t>
            </a:r>
            <a:r>
              <a:rPr kumimoji="1" lang="en-US" altLang="ja-JP" sz="2800" dirty="0"/>
              <a:t>F*(</a:t>
            </a:r>
            <a:r>
              <a:rPr lang="el-GR" altLang="ja-JP" sz="2800" dirty="0"/>
              <a:t>η</a:t>
            </a:r>
            <a:r>
              <a:rPr kumimoji="1" lang="en-US" altLang="ja-JP" sz="2800" dirty="0"/>
              <a:t>)</a:t>
            </a:r>
          </a:p>
          <a:p>
            <a:r>
              <a:rPr lang="ja-JP" altLang="en-US" sz="2800" b="0" i="0" dirty="0">
                <a:effectLst/>
              </a:rPr>
              <a:t>❷ </a:t>
            </a:r>
            <a:r>
              <a:rPr kumimoji="1" lang="en-US" altLang="ja-JP" sz="2800" dirty="0"/>
              <a:t>a gradient map function:</a:t>
            </a:r>
            <a:r>
              <a:rPr lang="el-GR" altLang="ja-JP" sz="2800" dirty="0"/>
              <a:t> η</a:t>
            </a:r>
            <a:r>
              <a:rPr lang="en-US" altLang="ja-JP" sz="2800" dirty="0"/>
              <a:t>=</a:t>
            </a:r>
            <a:r>
              <a:rPr lang="el-GR" altLang="ja-JP" sz="2800" dirty="0"/>
              <a:t>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F (.):    </a:t>
            </a:r>
            <a:r>
              <a:rPr lang="el-GR" altLang="ja-JP" sz="2800" i="0" dirty="0">
                <a:effectLst/>
              </a:rPr>
              <a:t>θ </a:t>
            </a:r>
            <a:r>
              <a:rPr lang="ja-JP" altLang="en-US" sz="2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→</a:t>
            </a:r>
            <a:r>
              <a:rPr lang="el-GR" altLang="ja-JP" sz="2800" dirty="0"/>
              <a:t> η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dirty="0"/>
              <a:t>)=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F (</a:t>
            </a:r>
            <a:r>
              <a:rPr lang="el-GR" altLang="ja-JP" sz="2800" i="0" dirty="0">
                <a:effectLst/>
              </a:rPr>
              <a:t>θ</a:t>
            </a:r>
            <a:r>
              <a:rPr kumimoji="1" lang="en-US" altLang="ja-JP" sz="2800" dirty="0"/>
              <a:t>) </a:t>
            </a:r>
            <a:endParaRPr kumimoji="1" lang="ja-JP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8A8B6E-A847-3674-E99C-C6D1400D4CAE}"/>
              </a:ext>
            </a:extLst>
          </p:cNvPr>
          <p:cNvSpPr txBox="1"/>
          <p:nvPr/>
        </p:nvSpPr>
        <p:spPr>
          <a:xfrm>
            <a:off x="434835" y="2941637"/>
            <a:ext cx="1132233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This yields the </a:t>
            </a:r>
            <a:r>
              <a:rPr kumimoji="1" lang="en-US" altLang="ja-JP" sz="2800" i="1" dirty="0"/>
              <a:t>interplay of two dualities in information geometry</a:t>
            </a:r>
            <a:r>
              <a:rPr kumimoji="1" lang="en-US" altLang="ja-JP" sz="2800" dirty="0"/>
              <a:t>:</a:t>
            </a:r>
            <a:endParaRPr lang="en-US" altLang="ja-JP" sz="2800" dirty="0"/>
          </a:p>
          <a:p>
            <a:r>
              <a:rPr lang="ja-JP" altLang="en-US" sz="2800" b="0" i="0" dirty="0">
                <a:effectLst/>
              </a:rPr>
              <a:t>❶ </a:t>
            </a:r>
            <a:r>
              <a:rPr kumimoji="1" lang="en-US" altLang="ja-JP" sz="2800" b="1" dirty="0">
                <a:solidFill>
                  <a:srgbClr val="FF66FF"/>
                </a:solidFill>
              </a:rPr>
              <a:t>Reference duality </a:t>
            </a:r>
            <a:r>
              <a:rPr kumimoji="1" lang="en-US" altLang="ja-JP" sz="2800" dirty="0"/>
              <a:t>of divergences: D</a:t>
            </a:r>
            <a:r>
              <a:rPr kumimoji="1" lang="en-US" altLang="ja-JP" sz="2800" dirty="0">
                <a:solidFill>
                  <a:srgbClr val="FF66FF"/>
                </a:solidFill>
              </a:rPr>
              <a:t>*</a:t>
            </a:r>
            <a:r>
              <a:rPr kumimoji="1" lang="en-US" altLang="ja-JP" sz="2800" dirty="0"/>
              <a:t>(p</a:t>
            </a:r>
            <a:r>
              <a:rPr kumimoji="1" lang="en-US" altLang="ja-JP" sz="2800" baseline="-25000" dirty="0"/>
              <a:t>1</a:t>
            </a:r>
            <a:r>
              <a:rPr kumimoji="1" lang="en-US" altLang="ja-JP" sz="2800" dirty="0"/>
              <a:t>:p</a:t>
            </a:r>
            <a:r>
              <a:rPr kumimoji="1" lang="en-US" altLang="ja-JP" sz="2800" baseline="-25000" dirty="0"/>
              <a:t>2</a:t>
            </a:r>
            <a:r>
              <a:rPr kumimoji="1" lang="en-US" altLang="ja-JP" sz="2800" dirty="0"/>
              <a:t>):=D(p</a:t>
            </a:r>
            <a:r>
              <a:rPr kumimoji="1" lang="en-US" altLang="ja-JP" sz="2800" baseline="-25000" dirty="0"/>
              <a:t>2:</a:t>
            </a:r>
            <a:r>
              <a:rPr kumimoji="1" lang="en-US" altLang="ja-JP" sz="2800" dirty="0"/>
              <a:t> p</a:t>
            </a:r>
            <a:r>
              <a:rPr kumimoji="1" lang="en-US" altLang="ja-JP" sz="2800" baseline="-25000" dirty="0"/>
              <a:t>1</a:t>
            </a:r>
            <a:r>
              <a:rPr kumimoji="1" lang="en-US" altLang="ja-JP" sz="2800" dirty="0"/>
              <a:t>), (D</a:t>
            </a:r>
            <a:r>
              <a:rPr kumimoji="1" lang="en-US" altLang="ja-JP" sz="2800" dirty="0">
                <a:solidFill>
                  <a:srgbClr val="FF66FF"/>
                </a:solidFill>
              </a:rPr>
              <a:t>*</a:t>
            </a:r>
            <a:r>
              <a:rPr kumimoji="1" lang="en-US" altLang="ja-JP" sz="2800" dirty="0"/>
              <a:t>)</a:t>
            </a:r>
            <a:r>
              <a:rPr kumimoji="1" lang="en-US" altLang="ja-JP" sz="2800" dirty="0">
                <a:solidFill>
                  <a:srgbClr val="FF66FF"/>
                </a:solidFill>
              </a:rPr>
              <a:t>*</a:t>
            </a:r>
            <a:r>
              <a:rPr kumimoji="1" lang="en-US" altLang="ja-JP" sz="2800" dirty="0"/>
              <a:t>=D</a:t>
            </a:r>
          </a:p>
          <a:p>
            <a:r>
              <a:rPr lang="ja-JP" altLang="en-US" sz="2800" b="0" i="0" dirty="0">
                <a:effectLst/>
              </a:rPr>
              <a:t>❷ </a:t>
            </a:r>
            <a:r>
              <a:rPr lang="en-US" altLang="ja-JP" sz="2800" b="1" dirty="0">
                <a:solidFill>
                  <a:schemeClr val="accent6"/>
                </a:solidFill>
              </a:rPr>
              <a:t>Representation duality</a:t>
            </a:r>
            <a:r>
              <a:rPr lang="en-US" altLang="ja-JP" sz="2800" dirty="0"/>
              <a:t>: 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i="0" dirty="0">
                <a:solidFill>
                  <a:schemeClr val="accent6"/>
                </a:solidFill>
                <a:effectLst/>
              </a:rPr>
              <a:t>*</a:t>
            </a:r>
            <a:r>
              <a:rPr lang="en-US" altLang="ja-JP" sz="2800" i="0" dirty="0">
                <a:effectLst/>
              </a:rPr>
              <a:t>=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F (</a:t>
            </a:r>
            <a:r>
              <a:rPr lang="el-GR" altLang="ja-JP" sz="2800" i="0" dirty="0">
                <a:effectLst/>
              </a:rPr>
              <a:t>θ</a:t>
            </a:r>
            <a:r>
              <a:rPr kumimoji="1" lang="en-US" altLang="ja-JP" sz="2800" dirty="0"/>
              <a:t>), and 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i="0" dirty="0">
                <a:solidFill>
                  <a:schemeClr val="accent6"/>
                </a:solidFill>
                <a:effectLst/>
              </a:rPr>
              <a:t>*</a:t>
            </a:r>
            <a:r>
              <a:rPr lang="en-US" altLang="ja-JP" sz="2800" i="0" dirty="0">
                <a:effectLst/>
              </a:rPr>
              <a:t>)</a:t>
            </a:r>
            <a:r>
              <a:rPr lang="en-US" altLang="ja-JP" sz="2800" i="0" dirty="0">
                <a:solidFill>
                  <a:schemeClr val="accent6"/>
                </a:solidFill>
                <a:effectLst/>
              </a:rPr>
              <a:t>*</a:t>
            </a:r>
            <a:r>
              <a:rPr lang="en-US" altLang="ja-JP" sz="2800" i="0" dirty="0">
                <a:effectLst/>
              </a:rPr>
              <a:t>=</a:t>
            </a:r>
            <a:r>
              <a:rPr lang="el-GR" altLang="ja-JP" sz="2800" i="0" dirty="0">
                <a:effectLst/>
              </a:rPr>
              <a:t> θ</a:t>
            </a:r>
            <a:endParaRPr kumimoji="1" lang="ja-JP" alt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6DC8F6-F863-0BC1-11AF-DE16874CAA07}"/>
              </a:ext>
            </a:extLst>
          </p:cNvPr>
          <p:cNvSpPr txBox="1"/>
          <p:nvPr/>
        </p:nvSpPr>
        <p:spPr>
          <a:xfrm>
            <a:off x="323665" y="4502890"/>
            <a:ext cx="112790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/>
              <a:t>Fenchel</a:t>
            </a:r>
            <a:r>
              <a:rPr kumimoji="1" lang="en-US" altLang="ja-JP" sz="2800" dirty="0"/>
              <a:t>-Young divergence demonstrates the bi-duality interaction:</a:t>
            </a:r>
            <a:endParaRPr kumimoji="1" lang="ja-JP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043DAC-5DD4-2BFF-F58E-982B87B4C8A3}"/>
              </a:ext>
            </a:extLst>
          </p:cNvPr>
          <p:cNvSpPr txBox="1"/>
          <p:nvPr/>
        </p:nvSpPr>
        <p:spPr>
          <a:xfrm>
            <a:off x="2842774" y="5102251"/>
            <a:ext cx="77323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b="1" dirty="0">
                <a:highlight>
                  <a:srgbClr val="FFFF00"/>
                </a:highlight>
              </a:rPr>
              <a:t>(Y</a:t>
            </a:r>
            <a:r>
              <a:rPr kumimoji="1" lang="en-US" altLang="ja-JP" sz="2800" b="1" baseline="-25000" dirty="0">
                <a:highlight>
                  <a:srgbClr val="FFFF00"/>
                </a:highlight>
              </a:rPr>
              <a:t>F</a:t>
            </a:r>
            <a:r>
              <a:rPr lang="en-US" altLang="ja-JP" sz="2800" b="1" dirty="0">
                <a:highlight>
                  <a:srgbClr val="FFFF00"/>
                </a:highlight>
              </a:rPr>
              <a:t>)</a:t>
            </a:r>
            <a:r>
              <a:rPr kumimoji="1" lang="en-US" altLang="ja-JP" sz="2800" dirty="0">
                <a:solidFill>
                  <a:srgbClr val="FF66FF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2800" b="1" dirty="0"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800" b="1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lang="en-US" altLang="ja-JP" sz="2800" b="1" dirty="0"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800" b="1" baseline="-25000" dirty="0">
                <a:highlight>
                  <a:srgbClr val="FFFF00"/>
                </a:highlight>
              </a:rPr>
              <a:t>2</a:t>
            </a:r>
            <a:r>
              <a:rPr lang="en-US" altLang="ja-JP" sz="2800" b="1" baseline="30000" dirty="0">
                <a:solidFill>
                  <a:schemeClr val="accent6"/>
                </a:solidFill>
                <a:highlight>
                  <a:srgbClr val="FFFF00"/>
                </a:highlight>
              </a:rPr>
              <a:t>*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) = </a:t>
            </a:r>
            <a:r>
              <a:rPr kumimoji="1" lang="en-US" altLang="ja-JP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Y</a:t>
            </a:r>
            <a:r>
              <a:rPr lang="en-US" altLang="ja-JP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chemeClr val="bg1">
                    <a:lumMod val="65000"/>
                  </a:schemeClr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baseline="30000" dirty="0">
                <a:solidFill>
                  <a:schemeClr val="accent6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1600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chemeClr val="bg1">
                    <a:lumMod val="65000"/>
                  </a:schemeClr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chemeClr val="bg1">
                    <a:lumMod val="65000"/>
                  </a:schemeClr>
                </a:solidFill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)</a:t>
            </a:r>
            <a:r>
              <a:rPr kumimoji="1" lang="en-US" altLang="ja-JP" b="1" dirty="0">
                <a:highlight>
                  <a:srgbClr val="FFFF00"/>
                </a:highlight>
              </a:rPr>
              <a:t> 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=  Y</a:t>
            </a:r>
            <a:r>
              <a:rPr kumimoji="1" lang="en-US" altLang="ja-JP" sz="2800" b="1" baseline="-25000" dirty="0">
                <a:highlight>
                  <a:srgbClr val="FFFF00"/>
                </a:highlight>
              </a:rPr>
              <a:t>F*</a:t>
            </a:r>
            <a:r>
              <a:rPr lang="en-US" altLang="ja-JP" sz="2800" b="1" dirty="0"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800" b="1" baseline="-25000" dirty="0">
                <a:highlight>
                  <a:srgbClr val="FFFF00"/>
                </a:highlight>
              </a:rPr>
              <a:t>2</a:t>
            </a:r>
            <a:r>
              <a:rPr lang="en-US" altLang="ja-JP" sz="2800" b="1" baseline="30000" dirty="0">
                <a:solidFill>
                  <a:schemeClr val="accent6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2800" b="1" dirty="0"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800" b="1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)</a:t>
            </a:r>
            <a:endParaRPr lang="en-US" altLang="ja-JP" sz="2800" b="1" dirty="0">
              <a:highlight>
                <a:srgbClr val="FFFF00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3483EA-BB06-D4C4-5AAD-85A09B350B61}"/>
              </a:ext>
            </a:extLst>
          </p:cNvPr>
          <p:cNvSpPr txBox="1"/>
          <p:nvPr/>
        </p:nvSpPr>
        <p:spPr>
          <a:xfrm>
            <a:off x="162050" y="5722407"/>
            <a:ext cx="12121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Functional divergences on densities  as pointwise scalar BD can</a:t>
            </a:r>
          </a:p>
          <a:p>
            <a:pPr algn="ctr"/>
            <a:r>
              <a:rPr kumimoji="1" lang="en-US" altLang="ja-JP" sz="2400" dirty="0"/>
              <a:t>use general monotone (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400" b="0" i="0" dirty="0"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>
                <a:latin typeface="Source Sans Pro" panose="020B0503030403020204" pitchFamily="34" charset="0"/>
              </a:rPr>
              <a:t>-</a:t>
            </a:r>
            <a:r>
              <a:rPr kumimoji="1" lang="en-US" altLang="ja-JP" sz="2400" dirty="0"/>
              <a:t>embedding dualities</a:t>
            </a:r>
            <a:endParaRPr kumimoji="1" lang="ja-JP" alt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A66F93-E2D5-EB0D-3CC1-4A3598C07F85}"/>
              </a:ext>
            </a:extLst>
          </p:cNvPr>
          <p:cNvSpPr txBox="1"/>
          <p:nvPr/>
        </p:nvSpPr>
        <p:spPr>
          <a:xfrm>
            <a:off x="-13551" y="6550223"/>
            <a:ext cx="122969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4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Brekelmans</a:t>
            </a:r>
            <a:r>
              <a:rPr lang="en-US" altLang="ja-JP" sz="14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+, Variational representations of annealing paths: Bregman information under monotonic embedding, </a:t>
            </a:r>
            <a:r>
              <a:rPr lang="en-US" altLang="ja-JP" sz="1400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Information Geometry</a:t>
            </a:r>
            <a:r>
              <a:rPr lang="en-US" altLang="ja-JP" sz="14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(2024)</a:t>
            </a:r>
            <a:endParaRPr kumimoji="1" lang="en-US" altLang="ja-JP" sz="1400" b="1" i="0" dirty="0">
              <a:solidFill>
                <a:schemeClr val="accent6"/>
              </a:solidFill>
              <a:effectLst/>
              <a:latin typeface="Source Sans Pro" panose="020B0503030403020204" pitchFamily="34" charset="0"/>
            </a:endParaRPr>
          </a:p>
        </p:txBody>
      </p:sp>
      <p:pic>
        <p:nvPicPr>
          <p:cNvPr id="2050" name="Picture 2" descr="attention clipart">
            <a:extLst>
              <a:ext uri="{FF2B5EF4-FFF2-40B4-BE49-F238E27FC236}">
                <a16:creationId xmlns:a16="http://schemas.microsoft.com/office/drawing/2014/main" id="{84572A11-65A9-09AD-E3DD-CB9E4FE4C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71" y="1591731"/>
            <a:ext cx="852436" cy="711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0618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276100E-9EB7-2F43-8F10-7F7FEAEEB963}"/>
              </a:ext>
            </a:extLst>
          </p:cNvPr>
          <p:cNvSpPr txBox="1">
            <a:spLocks/>
          </p:cNvSpPr>
          <p:nvPr/>
        </p:nvSpPr>
        <p:spPr>
          <a:xfrm>
            <a:off x="83287" y="0"/>
            <a:ext cx="116681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Information geometry of Bregman manifolds: </a:t>
            </a:r>
          </a:p>
          <a:p>
            <a:r>
              <a:rPr lang="en-US" altLang="ja-JP" b="1" dirty="0">
                <a:solidFill>
                  <a:schemeClr val="accent5"/>
                </a:solidFill>
              </a:rPr>
              <a:t>Convex conjugates (</a:t>
            </a:r>
            <a:r>
              <a:rPr kumimoji="1" lang="en-US" altLang="ja-JP" sz="4400" b="1" dirty="0">
                <a:solidFill>
                  <a:schemeClr val="accent5"/>
                </a:solidFill>
              </a:rPr>
              <a:t>F, F*) </a:t>
            </a:r>
            <a:r>
              <a:rPr lang="en-US" altLang="ja-JP" b="1" dirty="0">
                <a:solidFill>
                  <a:schemeClr val="accent5"/>
                </a:solidFill>
              </a:rPr>
              <a:t>yield dual flat connections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6C9B902-33E2-D8AF-1EEF-BF8E6E098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8548" y="1423047"/>
            <a:ext cx="4183310" cy="4351338"/>
          </a:xfrm>
        </p:spPr>
        <p:txBody>
          <a:bodyPr/>
          <a:lstStyle/>
          <a:p>
            <a:r>
              <a:rPr kumimoji="1" lang="en-US" altLang="ja-JP" dirty="0"/>
              <a:t>A connection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 is </a:t>
            </a:r>
            <a:r>
              <a:rPr kumimoji="1" lang="en-US" altLang="ja-JP" b="1" dirty="0">
                <a:solidFill>
                  <a:schemeClr val="accent4"/>
                </a:solidFill>
              </a:rPr>
              <a:t>flat </a:t>
            </a:r>
            <a:r>
              <a:rPr kumimoji="1" lang="en-US" altLang="ja-JP" dirty="0"/>
              <a:t>if there exists a coordinate system</a:t>
            </a:r>
            <a:r>
              <a:rPr kumimoji="1" lang="el-GR" altLang="ja-JP" dirty="0"/>
              <a:t>θ</a:t>
            </a:r>
            <a:r>
              <a:rPr kumimoji="1" lang="en-US" altLang="ja-JP" dirty="0"/>
              <a:t> such that all Christoffel symbols vanis</a:t>
            </a:r>
            <a:r>
              <a:rPr lang="en-US" altLang="ja-JP" dirty="0"/>
              <a:t>h: </a:t>
            </a:r>
            <a:r>
              <a:rPr kumimoji="1" lang="el-GR" altLang="ja-JP" dirty="0"/>
              <a:t>Γ </a:t>
            </a:r>
            <a:r>
              <a:rPr kumimoji="1" lang="en-US" altLang="ja-JP" dirty="0"/>
              <a:t>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=0.</a:t>
            </a:r>
          </a:p>
          <a:p>
            <a:r>
              <a:rPr lang="en-US" altLang="ja-JP" dirty="0"/>
              <a:t> </a:t>
            </a:r>
            <a:r>
              <a:rPr kumimoji="1" lang="el-GR" altLang="ja-JP" dirty="0"/>
              <a:t>θ </a:t>
            </a:r>
            <a:r>
              <a:rPr kumimoji="1" lang="en-US" altLang="ja-JP" dirty="0"/>
              <a:t> </a:t>
            </a:r>
            <a:r>
              <a:rPr lang="en-US" altLang="ja-JP" dirty="0"/>
              <a:t>is called</a:t>
            </a:r>
            <a:r>
              <a:rPr kumimoji="1" lang="el-GR" altLang="ja-JP" dirty="0"/>
              <a:t> </a:t>
            </a:r>
            <a:r>
              <a:rPr kumimoji="1" lang="el-GR" altLang="ja-JP" b="1" dirty="0">
                <a:solidFill>
                  <a:schemeClr val="accent4"/>
                </a:solidFill>
              </a:rPr>
              <a:t>∇</a:t>
            </a:r>
            <a:r>
              <a:rPr lang="en-US" altLang="ja-JP" b="1" dirty="0">
                <a:solidFill>
                  <a:schemeClr val="accent4"/>
                </a:solidFill>
              </a:rPr>
              <a:t> –affine coordinate system</a:t>
            </a:r>
            <a:r>
              <a:rPr kumimoji="1" lang="en-US" altLang="ja-JP" b="1" dirty="0">
                <a:solidFill>
                  <a:schemeClr val="accent4"/>
                </a:solidFill>
              </a:rPr>
              <a:t> </a:t>
            </a:r>
          </a:p>
          <a:p>
            <a:r>
              <a:rPr kumimoji="1" lang="el-GR" altLang="ja-JP" b="1" dirty="0">
                <a:solidFill>
                  <a:schemeClr val="accent4"/>
                </a:solidFill>
              </a:rPr>
              <a:t>∇</a:t>
            </a:r>
            <a:r>
              <a:rPr kumimoji="1" lang="en-US" altLang="ja-JP" b="1" dirty="0">
                <a:solidFill>
                  <a:schemeClr val="accent4"/>
                </a:solidFill>
              </a:rPr>
              <a:t>-geodesic </a:t>
            </a:r>
            <a:r>
              <a:rPr kumimoji="1" lang="en-US" altLang="ja-JP" dirty="0"/>
              <a:t>solves as </a:t>
            </a:r>
            <a:r>
              <a:rPr kumimoji="1" lang="en-US" altLang="ja-JP" b="1" dirty="0"/>
              <a:t>line segments</a:t>
            </a:r>
          </a:p>
          <a:p>
            <a:endParaRPr kumimoji="1" lang="ja-JP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69D446-0CCC-59A9-E288-D3CC449ED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47" y="1906437"/>
            <a:ext cx="5872299" cy="38464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4E46CF-C77D-B710-C1C9-83FD434E5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6660" y="5528636"/>
            <a:ext cx="3036907" cy="82615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85FD4B-31C4-E13B-607E-B9492D8A34E8}"/>
              </a:ext>
            </a:extLst>
          </p:cNvPr>
          <p:cNvCxnSpPr>
            <a:cxnSpLocks/>
          </p:cNvCxnSpPr>
          <p:nvPr/>
        </p:nvCxnSpPr>
        <p:spPr>
          <a:xfrm>
            <a:off x="9098470" y="5624334"/>
            <a:ext cx="2102177" cy="9156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F599B8-85C4-3D3A-573D-D444256F1D64}"/>
              </a:ext>
            </a:extLst>
          </p:cNvPr>
          <p:cNvCxnSpPr>
            <a:cxnSpLocks/>
          </p:cNvCxnSpPr>
          <p:nvPr/>
        </p:nvCxnSpPr>
        <p:spPr>
          <a:xfrm flipV="1">
            <a:off x="9447262" y="5449136"/>
            <a:ext cx="1404594" cy="9851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2127445-3112-26DB-209F-1EBED321EC98}"/>
              </a:ext>
            </a:extLst>
          </p:cNvPr>
          <p:cNvSpPr txBox="1"/>
          <p:nvPr/>
        </p:nvSpPr>
        <p:spPr>
          <a:xfrm>
            <a:off x="428949" y="5935492"/>
            <a:ext cx="80678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b="1" dirty="0"/>
              <a:t>(M,F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</a:t>
            </a:r>
            <a:r>
              <a:rPr kumimoji="1" lang="en-US" altLang="ja-JP" sz="2800" b="1" dirty="0"/>
              <a:t>g(</a:t>
            </a:r>
            <a:r>
              <a:rPr kumimoji="1" lang="el-GR" altLang="ja-JP" sz="2800" dirty="0"/>
              <a:t>θ</a:t>
            </a:r>
            <a:r>
              <a:rPr kumimoji="1" lang="en-US" altLang="ja-JP" sz="2800" b="1" dirty="0"/>
              <a:t>)=</a:t>
            </a:r>
            <a:r>
              <a:rPr kumimoji="1" lang="el-GR" altLang="ja-JP" sz="2800" b="1" dirty="0"/>
              <a:t> ∇</a:t>
            </a:r>
            <a:r>
              <a:rPr kumimoji="1" lang="en-US" altLang="ja-JP" sz="2800" b="1" baseline="30000" dirty="0"/>
              <a:t>2</a:t>
            </a:r>
            <a:r>
              <a:rPr kumimoji="1" lang="en-US" altLang="ja-JP" sz="2800" b="1" dirty="0"/>
              <a:t>F(</a:t>
            </a:r>
            <a:r>
              <a:rPr kumimoji="1" lang="el-GR" altLang="ja-JP" sz="2800" dirty="0"/>
              <a:t>θ</a:t>
            </a:r>
            <a:r>
              <a:rPr kumimoji="1" lang="en-US" altLang="ja-JP" sz="2800" b="1" dirty="0"/>
              <a:t>),</a:t>
            </a:r>
            <a:r>
              <a:rPr kumimoji="1" lang="el-GR" altLang="ja-JP" sz="2800" b="1" dirty="0"/>
              <a:t> </a:t>
            </a:r>
            <a:r>
              <a:rPr kumimoji="1" lang="en-US" altLang="ja-JP" sz="2800" b="1" dirty="0"/>
              <a:t>F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 </a:t>
            </a:r>
            <a:r>
              <a:rPr kumimoji="1" lang="el-GR" altLang="ja-JP" sz="2800" b="1" dirty="0"/>
              <a:t>∇ </a:t>
            </a:r>
            <a:r>
              <a:rPr kumimoji="1" lang="en-US" altLang="ja-JP" sz="2800" b="1" dirty="0"/>
              <a:t>,</a:t>
            </a:r>
            <a:r>
              <a:rPr kumimoji="1" lang="el-GR" altLang="ja-JP" sz="2800" b="1" dirty="0"/>
              <a:t> </a:t>
            </a:r>
            <a:r>
              <a:rPr kumimoji="1" lang="en-US" altLang="ja-JP" sz="2800" b="1" dirty="0"/>
              <a:t>F*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 </a:t>
            </a:r>
            <a:r>
              <a:rPr kumimoji="1" lang="el-GR" altLang="ja-JP" sz="2800" b="1" dirty="0"/>
              <a:t>∇</a:t>
            </a:r>
            <a:r>
              <a:rPr kumimoji="1" lang="en-US" altLang="ja-JP" sz="2800" b="1" dirty="0"/>
              <a:t>*)</a:t>
            </a:r>
            <a:endParaRPr lang="ja-JP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EA6148-0EDB-01F7-61A5-4F1266CB557B}"/>
              </a:ext>
            </a:extLst>
          </p:cNvPr>
          <p:cNvSpPr txBox="1"/>
          <p:nvPr/>
        </p:nvSpPr>
        <p:spPr>
          <a:xfrm>
            <a:off x="3082546" y="6513791"/>
            <a:ext cx="9119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"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The many faces of information geometry."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Not. Am. Math. Soc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69.1 (2022): 36-45.</a:t>
            </a:r>
            <a:endParaRPr lang="ja-JP" altLang="en-US" dirty="0">
              <a:solidFill>
                <a:schemeClr val="accent6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9CF52776-1A20-B675-E8D1-8B1D2C54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CCE022-C23D-6605-CF22-098C895E2FCF}"/>
              </a:ext>
            </a:extLst>
          </p:cNvPr>
          <p:cNvSpPr txBox="1"/>
          <p:nvPr/>
        </p:nvSpPr>
        <p:spPr>
          <a:xfrm>
            <a:off x="0" y="1304537"/>
            <a:ext cx="780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A geodesic is defined with respect to a connection </a:t>
            </a:r>
            <a:r>
              <a:rPr kumimoji="1" lang="el-GR" altLang="ja-JP" sz="2400" dirty="0"/>
              <a:t>∇</a:t>
            </a:r>
            <a:r>
              <a:rPr kumimoji="1" lang="en-US" altLang="ja-JP" sz="2400" dirty="0"/>
              <a:t> 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4082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57BD-86AB-0EAE-5E45-8B54CB395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8251"/>
            <a:ext cx="12040642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Example: Bregman manifold of multivariate normal pdfs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9DA448-689A-C30A-6D36-54BE5024E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30" y="6182641"/>
            <a:ext cx="6238875" cy="590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642590-9F13-CBBC-4D8C-D9724B70E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590" y="1197555"/>
            <a:ext cx="9252810" cy="4433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C4D36D-75EE-20E4-AAF5-DBCE812F5692}"/>
              </a:ext>
            </a:extLst>
          </p:cNvPr>
          <p:cNvSpPr txBox="1"/>
          <p:nvPr/>
        </p:nvSpPr>
        <p:spPr>
          <a:xfrm>
            <a:off x="228600" y="5617387"/>
            <a:ext cx="10097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Kullback-Leibler</a:t>
            </a:r>
            <a:r>
              <a:rPr lang="en-US" sz="2800" dirty="0"/>
              <a:t> divergence = reverse Bregman divergence </a:t>
            </a:r>
            <a:endParaRPr lang="fr-FR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B2DE31-F7F0-CC02-50BE-F8CF696EF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2128" y="2512718"/>
            <a:ext cx="3158242" cy="6767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B1A02F-8FDA-BBCC-CB3D-B79F62DB0E10}"/>
              </a:ext>
            </a:extLst>
          </p:cNvPr>
          <p:cNvSpPr txBox="1"/>
          <p:nvPr/>
        </p:nvSpPr>
        <p:spPr>
          <a:xfrm>
            <a:off x="8431504" y="2137052"/>
            <a:ext cx="3195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u="sng" dirty="0"/>
              <a:t>Natural parameters</a:t>
            </a:r>
            <a:r>
              <a:rPr kumimoji="1" lang="en-US" altLang="ja-JP" sz="2400" b="1" dirty="0"/>
              <a:t>:</a:t>
            </a:r>
            <a:endParaRPr kumimoji="1" lang="ja-JP" altLang="en-US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26A5DC-4978-C665-EA99-20A7696BE028}"/>
              </a:ext>
            </a:extLst>
          </p:cNvPr>
          <p:cNvSpPr txBox="1"/>
          <p:nvPr/>
        </p:nvSpPr>
        <p:spPr>
          <a:xfrm>
            <a:off x="7323296" y="907445"/>
            <a:ext cx="486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u="sng" dirty="0"/>
              <a:t>Cumulant function</a:t>
            </a:r>
            <a:r>
              <a:rPr kumimoji="1" lang="en-US" altLang="ja-JP" sz="2400" b="1" dirty="0"/>
              <a:t>, convex:</a:t>
            </a:r>
            <a:endParaRPr kumimoji="1" lang="ja-JP" altLang="en-US" sz="24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7B41D5-1217-D139-551E-3947377A8C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7332" y="1338299"/>
            <a:ext cx="4643038" cy="7289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6ED7FDD-A649-EE95-040B-43DB268BD1FE}"/>
              </a:ext>
            </a:extLst>
          </p:cNvPr>
          <p:cNvSpPr txBox="1"/>
          <p:nvPr/>
        </p:nvSpPr>
        <p:spPr>
          <a:xfrm>
            <a:off x="9912008" y="5061964"/>
            <a:ext cx="21383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/>
              <a:t>(</a:t>
            </a:r>
            <a:r>
              <a:rPr kumimoji="1" lang="en-US" altLang="ja-JP" sz="2400" dirty="0" err="1"/>
              <a:t>M,g</a:t>
            </a:r>
            <a:r>
              <a:rPr kumimoji="1" lang="en-US" altLang="ja-JP" sz="2400" dirty="0"/>
              <a:t>,</a:t>
            </a:r>
            <a:r>
              <a:rPr kumimoji="1" lang="el-GR" altLang="ja-JP" sz="2400" dirty="0"/>
              <a:t> ∇ </a:t>
            </a:r>
            <a:r>
              <a:rPr kumimoji="1" lang="en-US" altLang="ja-JP" sz="2400" dirty="0"/>
              <a:t>,</a:t>
            </a:r>
            <a:r>
              <a:rPr kumimoji="1" lang="el-GR" altLang="ja-JP" sz="2400" dirty="0"/>
              <a:t> ∇</a:t>
            </a:r>
            <a:r>
              <a:rPr kumimoji="1" lang="en-US" altLang="ja-JP" sz="2400" dirty="0"/>
              <a:t>*)</a:t>
            </a:r>
            <a:r>
              <a:rPr lang="ja-JP" altLang="en-US" sz="2400" dirty="0"/>
              <a:t> 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2F507BA2-4D7A-154C-AA4E-2EB0432A7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6518F-52B1-4AA8-1D56-5483A3E974CF}"/>
              </a:ext>
            </a:extLst>
          </p:cNvPr>
          <p:cNvSpPr txBox="1"/>
          <p:nvPr/>
        </p:nvSpPr>
        <p:spPr>
          <a:xfrm>
            <a:off x="141630" y="2727819"/>
            <a:ext cx="1834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>
                <a:solidFill>
                  <a:srgbClr val="FF0000"/>
                </a:solidFill>
              </a:rPr>
              <a:t>e-geodesic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671503-9530-62EC-6900-47719901BD97}"/>
              </a:ext>
            </a:extLst>
          </p:cNvPr>
          <p:cNvSpPr txBox="1"/>
          <p:nvPr/>
        </p:nvSpPr>
        <p:spPr>
          <a:xfrm>
            <a:off x="5244560" y="3445440"/>
            <a:ext cx="7024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1C01BF"/>
                </a:solidFill>
              </a:rPr>
              <a:t>m-geodesic </a:t>
            </a:r>
            <a:r>
              <a:rPr kumimoji="1" lang="en-US" altLang="ja-JP" sz="2400" dirty="0"/>
              <a:t>(beware: not mixture of Gaussians)</a:t>
            </a:r>
            <a:endParaRPr kumimoji="1" lang="ja-JP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42CD9-B5DD-0276-ED79-8F7756C8E124}"/>
              </a:ext>
            </a:extLst>
          </p:cNvPr>
          <p:cNvSpPr txBox="1"/>
          <p:nvPr/>
        </p:nvSpPr>
        <p:spPr>
          <a:xfrm>
            <a:off x="6911952" y="6477916"/>
            <a:ext cx="4984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6"/>
                </a:solidFill>
              </a:rPr>
              <a:t>Geometric Jensen-Shannon divergence, 2019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36362-ABA7-B391-D916-47FF72E38883}"/>
              </a:ext>
            </a:extLst>
          </p:cNvPr>
          <p:cNvSpPr txBox="1"/>
          <p:nvPr/>
        </p:nvSpPr>
        <p:spPr>
          <a:xfrm>
            <a:off x="2295507" y="2902502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Fisher-Rao geodesic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3177394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B0483-7C61-255B-A471-B896F3E32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91" y="-26896"/>
            <a:ext cx="1200230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manifolds: 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		contrast functions on product manifolds 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57F40-0073-CB89-AA80-7AF75DD38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359" y="1199599"/>
            <a:ext cx="11593749" cy="839754"/>
          </a:xfrm>
        </p:spPr>
        <p:txBody>
          <a:bodyPr>
            <a:normAutofit lnSpcReduction="10000"/>
          </a:bodyPr>
          <a:lstStyle/>
          <a:p>
            <a:r>
              <a:rPr kumimoji="1" lang="en-US" altLang="ja-JP" dirty="0"/>
              <a:t>A strictly convex and smooth Legendre-type function induces a </a:t>
            </a:r>
            <a:r>
              <a:rPr kumimoji="1" lang="en-US" altLang="ja-JP" b="1" dirty="0">
                <a:solidFill>
                  <a:schemeClr val="accent4"/>
                </a:solidFill>
              </a:rPr>
              <a:t>dually flat space </a:t>
            </a:r>
            <a:r>
              <a:rPr kumimoji="1" lang="en-US" altLang="ja-JP" dirty="0"/>
              <a:t>also called a global Hessian manifold in diff. geo.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8021F1-1211-EBCB-EE74-1576D8F29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139" y="2695520"/>
            <a:ext cx="6335573" cy="298144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015B25F-5322-10A8-E033-F668FAB783B1}"/>
              </a:ext>
            </a:extLst>
          </p:cNvPr>
          <p:cNvSpPr txBox="1">
            <a:spLocks/>
          </p:cNvSpPr>
          <p:nvPr/>
        </p:nvSpPr>
        <p:spPr>
          <a:xfrm>
            <a:off x="164359" y="5789558"/>
            <a:ext cx="11890109" cy="106844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Reciprocally, a dually flat space induces a class of equivalent pairs of Legendre-type functions with dual Bregman/</a:t>
            </a:r>
            <a:r>
              <a:rPr lang="en-US" altLang="ja-JP" dirty="0" err="1"/>
              <a:t>Fenchel</a:t>
            </a:r>
            <a:r>
              <a:rPr lang="en-US" altLang="ja-JP" dirty="0"/>
              <a:t>-Young divergences. Bregman divergences = canonical divergences of dually flat spaces</a:t>
            </a:r>
            <a:endParaRPr lang="ja-JP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E2560-7416-A851-7126-4EF64F5DA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19</a:t>
            </a:fld>
            <a:endParaRPr kumimoji="1"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D267F4-3E55-5897-0F03-0637E80DA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4733" y="2034646"/>
            <a:ext cx="7010400" cy="6000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D73D54-FB61-5F13-679C-7EB952BAA9BC}"/>
              </a:ext>
            </a:extLst>
          </p:cNvPr>
          <p:cNvSpPr txBox="1"/>
          <p:nvPr/>
        </p:nvSpPr>
        <p:spPr>
          <a:xfrm>
            <a:off x="157264" y="2087460"/>
            <a:ext cx="3453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Dually flat divergence</a:t>
            </a:r>
            <a:endParaRPr kumimoji="1" lang="ja-JP" altLang="en-US" sz="24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FD4F63-98BF-B252-E1F1-F3F8814D6240}"/>
              </a:ext>
            </a:extLst>
          </p:cNvPr>
          <p:cNvSpPr txBox="1"/>
          <p:nvPr/>
        </p:nvSpPr>
        <p:spPr>
          <a:xfrm>
            <a:off x="3900805" y="3562438"/>
            <a:ext cx="1691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4"/>
                </a:solidFill>
              </a:rPr>
              <a:t>Product manifold</a:t>
            </a:r>
          </a:p>
          <a:p>
            <a:pPr algn="ctr"/>
            <a:r>
              <a:rPr kumimoji="1" lang="en-US" altLang="ja-JP" sz="1400" b="1" dirty="0">
                <a:solidFill>
                  <a:schemeClr val="accent4"/>
                </a:solidFill>
              </a:rPr>
              <a:t> view</a:t>
            </a:r>
            <a:endParaRPr kumimoji="1" lang="ja-JP" altLang="en-US" sz="1400" b="1" dirty="0">
              <a:solidFill>
                <a:schemeClr val="accent4"/>
              </a:solidFill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DF2CFBA-C410-0F4C-B17C-2D10A2FC1FC1}"/>
              </a:ext>
            </a:extLst>
          </p:cNvPr>
          <p:cNvSpPr/>
          <p:nvPr/>
        </p:nvSpPr>
        <p:spPr>
          <a:xfrm>
            <a:off x="4399334" y="4205114"/>
            <a:ext cx="629866" cy="3115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16EE6A-071D-2561-655F-F2007F52B971}"/>
              </a:ext>
            </a:extLst>
          </p:cNvPr>
          <p:cNvSpPr txBox="1"/>
          <p:nvPr/>
        </p:nvSpPr>
        <p:spPr>
          <a:xfrm>
            <a:off x="7089646" y="3935259"/>
            <a:ext cx="49648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Divergence =</a:t>
            </a:r>
          </a:p>
          <a:p>
            <a:pPr algn="ctr"/>
            <a:r>
              <a:rPr lang="en-US" altLang="ja-JP" sz="2000" b="1" dirty="0">
                <a:solidFill>
                  <a:srgbClr val="FF0000"/>
                </a:solidFill>
                <a:highlight>
                  <a:srgbClr val="FFFF00"/>
                </a:highlight>
              </a:rPr>
              <a:t>Contrast function on product manifold</a:t>
            </a:r>
            <a:endParaRPr kumimoji="1" lang="ja-JP" altLang="en-US" sz="20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02685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C533-501A-9600-BFF8-F496B17E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03" y="-109728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  (1960’s)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116CE-2C12-B07B-75D7-1EA567529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103" y="942090"/>
            <a:ext cx="9807405" cy="2673414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Let F: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⊆</a:t>
            </a:r>
            <a:r>
              <a:rPr lang="en-US" altLang="ja-JP" b="0" i="0" dirty="0" err="1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r>
              <a:rPr kumimoji="1" lang="en-US" altLang="ja-JP" baseline="30000" dirty="0" err="1"/>
              <a:t>m</a:t>
            </a:r>
            <a:r>
              <a:rPr lang="ja-JP" altLang="en-US" b="0" i="0" dirty="0">
                <a:solidFill>
                  <a:srgbClr val="404040"/>
                </a:solidFill>
                <a:effectLst/>
                <a:latin typeface="-apple-system"/>
              </a:rPr>
              <a:t>→</a:t>
            </a: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 </a:t>
            </a:r>
            <a:r>
              <a:rPr kumimoji="1" lang="en-US" altLang="ja-JP" dirty="0"/>
              <a:t> be a strictly convex and smooth </a:t>
            </a:r>
          </a:p>
          <a:p>
            <a:pPr marL="0" indent="0">
              <a:buNone/>
            </a:pPr>
            <a:r>
              <a:rPr kumimoji="1" lang="en-US" altLang="ja-JP" dirty="0"/>
              <a:t>real-valued function on a Hilbert space with </a:t>
            </a:r>
            <a:r>
              <a:rPr kumimoji="1" lang="en-US" altLang="ja-JP" dirty="0" err="1"/>
              <a:t>i</a:t>
            </a:r>
            <a:r>
              <a:rPr kumimoji="1" lang="en-US" altLang="ja-JP" dirty="0"/>
              <a:t>. p. &lt;.,.&gt;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Bregman</a:t>
            </a:r>
            <a:r>
              <a:rPr lang="ja-JP" altLang="en-US" b="1" dirty="0">
                <a:solidFill>
                  <a:srgbClr val="FF0000"/>
                </a:solidFill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divergence </a:t>
            </a:r>
            <a:r>
              <a:rPr lang="en-US" altLang="ja-JP" dirty="0"/>
              <a:t>B</a:t>
            </a:r>
            <a:r>
              <a:rPr lang="en-US" altLang="ja-JP" baseline="-25000" dirty="0"/>
              <a:t>F</a:t>
            </a:r>
            <a:r>
              <a:rPr lang="en-US" altLang="ja-JP" dirty="0"/>
              <a:t>: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ja-JP" altLang="en-US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US" altLang="ja-JP" dirty="0"/>
              <a:t>x Int(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)</a:t>
            </a:r>
            <a:r>
              <a:rPr lang="ja-JP" altLang="en-US" b="0" i="0" dirty="0">
                <a:solidFill>
                  <a:srgbClr val="404040"/>
                </a:solidFill>
                <a:effectLst/>
                <a:latin typeface="-apple-system"/>
              </a:rPr>
              <a:t> →</a:t>
            </a: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altLang="ja-JP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DC63B9-C6BC-41A5-66FA-FF3319A56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145" y="159916"/>
            <a:ext cx="2012155" cy="19470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0DECEF-9A9F-8C57-2B4C-6244D826D406}"/>
              </a:ext>
            </a:extLst>
          </p:cNvPr>
          <p:cNvSpPr txBox="1"/>
          <p:nvPr/>
        </p:nvSpPr>
        <p:spPr>
          <a:xfrm>
            <a:off x="60960" y="5611879"/>
            <a:ext cx="121310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b="1" dirty="0">
                <a:solidFill>
                  <a:srgbClr val="FF0000"/>
                </a:solidFill>
              </a:rPr>
              <a:t>Unify</a:t>
            </a:r>
            <a:r>
              <a:rPr lang="en-US" altLang="ja-JP" sz="2400" dirty="0"/>
              <a:t> </a:t>
            </a:r>
            <a:r>
              <a:rPr lang="en-US" altLang="ja-JP" sz="2400" i="1" dirty="0"/>
              <a:t>squared Euclidean divergence </a:t>
            </a:r>
            <a:r>
              <a:rPr lang="en-US" altLang="ja-JP" sz="2400" dirty="0"/>
              <a:t>with </a:t>
            </a:r>
            <a:r>
              <a:rPr lang="en-US" altLang="ja-JP" sz="2400" i="1" dirty="0" err="1"/>
              <a:t>Kullback-Leibler</a:t>
            </a:r>
            <a:r>
              <a:rPr lang="en-US" altLang="ja-JP" sz="2400" i="1" dirty="0"/>
              <a:t> divergence </a:t>
            </a:r>
          </a:p>
          <a:p>
            <a:r>
              <a:rPr lang="en-US" altLang="ja-JP" sz="2400" dirty="0"/>
              <a:t>F</a:t>
            </a:r>
            <a:r>
              <a:rPr lang="en-US" altLang="ja-JP" sz="2400" baseline="-25000" dirty="0"/>
              <a:t>KL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/>
              <a:t>)=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r>
              <a:rPr lang="en-US" altLang="ja-JP" sz="2400" i="0" baseline="-25000" dirty="0" err="1">
                <a:solidFill>
                  <a:srgbClr val="202124"/>
                </a:solidFill>
                <a:effectLst/>
                <a:latin typeface="Google Sans"/>
              </a:rPr>
              <a:t>i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log(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/>
              <a:t>  and </a:t>
            </a:r>
            <a:r>
              <a:rPr lang="en-US" altLang="ja-JP" sz="2400" i="1" dirty="0" err="1"/>
              <a:t>Itakura</a:t>
            </a:r>
            <a:r>
              <a:rPr lang="en-US" altLang="ja-JP" sz="2400" i="1" dirty="0"/>
              <a:t>-Saito divergence </a:t>
            </a:r>
            <a:r>
              <a:rPr lang="en-US" altLang="ja-JP" sz="2400" dirty="0"/>
              <a:t>F</a:t>
            </a:r>
            <a:r>
              <a:rPr lang="en-US" altLang="ja-JP" sz="2400" baseline="-25000" dirty="0"/>
              <a:t>IS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/>
              <a:t>)=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r>
              <a:rPr lang="en-US" altLang="ja-JP" sz="2400" i="0" baseline="-25000" dirty="0" err="1">
                <a:solidFill>
                  <a:srgbClr val="202124"/>
                </a:solidFill>
                <a:effectLst/>
                <a:latin typeface="Google Sans"/>
              </a:rPr>
              <a:t>i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-log(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000" i="0" dirty="0">
                <a:effectLst/>
              </a:rPr>
              <a:t>Euclidean L22, KLD, ISD all belong to </a:t>
            </a:r>
            <a:r>
              <a:rPr lang="en-US" altLang="ja-JP" sz="2400" i="0" dirty="0">
                <a:effectLst/>
              </a:rPr>
              <a:t>a single parametric family of 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β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-divergences</a:t>
            </a:r>
            <a:r>
              <a:rPr lang="en-US" altLang="ja-JP" sz="2400" b="1" dirty="0">
                <a:solidFill>
                  <a:srgbClr val="FF0000"/>
                </a:solidFill>
              </a:rPr>
              <a:t> </a:t>
            </a:r>
            <a:endParaRPr lang="en-US" altLang="ja-JP" sz="2000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7156F4-E277-584B-070D-46BABF523105}"/>
              </a:ext>
            </a:extLst>
          </p:cNvPr>
          <p:cNvSpPr txBox="1"/>
          <p:nvPr/>
        </p:nvSpPr>
        <p:spPr>
          <a:xfrm>
            <a:off x="9550762" y="2123935"/>
            <a:ext cx="22084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M. Bregman</a:t>
            </a:r>
          </a:p>
          <a:p>
            <a:pPr algn="ctr"/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</a:p>
          <a:p>
            <a:pPr algn="ctr"/>
            <a:r>
              <a:rPr kumimoji="1" lang="da-DK" altLang="ja-JP" dirty="0">
                <a:solidFill>
                  <a:srgbClr val="202122"/>
                </a:solidFill>
                <a:latin typeface="Arial" panose="020B0604020202020204" pitchFamily="34" charset="0"/>
              </a:rPr>
              <a:t>Photo: courtesy of </a:t>
            </a:r>
          </a:p>
          <a:p>
            <a:pPr algn="ctr"/>
            <a:r>
              <a:rPr lang="en-US" altLang="ja-JP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Alexander </a:t>
            </a:r>
            <a:r>
              <a:rPr lang="en-US" altLang="ja-JP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Fradkov</a:t>
            </a:r>
            <a:endParaRPr kumimoji="1" lang="en-US" altLang="ja-JP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B1DCE-9A06-97A7-E52B-E2469FECD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64A5BA-D389-78A5-22CB-4D8F74FA5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8622" y="2479357"/>
            <a:ext cx="5971072" cy="32092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C3F4BC-6D41-AA03-F347-A4E71E36FA88}"/>
              </a:ext>
            </a:extLst>
          </p:cNvPr>
          <p:cNvSpPr txBox="1"/>
          <p:nvPr/>
        </p:nvSpPr>
        <p:spPr>
          <a:xfrm>
            <a:off x="1262522" y="2683784"/>
            <a:ext cx="68998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)=F(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)-&lt;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-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2 ,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∇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endParaRPr lang="ja-JP" altLang="en-US" sz="2800" dirty="0"/>
          </a:p>
        </p:txBody>
      </p:sp>
      <p:pic>
        <p:nvPicPr>
          <p:cNvPr id="1028" name="Picture 4" descr="Telecom Stock Illustrations – 19,397 Telecom Stock Illustrations, Vectors &amp;  Clipart - Dreamstime">
            <a:extLst>
              <a:ext uri="{FF2B5EF4-FFF2-40B4-BE49-F238E27FC236}">
                <a16:creationId xmlns:a16="http://schemas.microsoft.com/office/drawing/2014/main" id="{1774FDE2-D16E-BC7F-72E3-76F55D8AC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2712" y="3983235"/>
            <a:ext cx="537988" cy="53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eadphone svg, png, jpg, eps, pdf, clipart, vector - Etsy 日本">
            <a:extLst>
              <a:ext uri="{FF2B5EF4-FFF2-40B4-BE49-F238E27FC236}">
                <a16:creationId xmlns:a16="http://schemas.microsoft.com/office/drawing/2014/main" id="{98386521-7009-2779-A1A8-474CAA712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2232" y="4538234"/>
            <a:ext cx="588468" cy="472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Math, Graph, Geometry. Royalty-Free Vector Graphic - Pixabay">
            <a:extLst>
              <a:ext uri="{FF2B5EF4-FFF2-40B4-BE49-F238E27FC236}">
                <a16:creationId xmlns:a16="http://schemas.microsoft.com/office/drawing/2014/main" id="{B0E014C4-D738-0346-680E-427D39F49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6934" y="3479289"/>
            <a:ext cx="480858" cy="489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6C6DB14-CEE2-3BD7-62F1-33A606672F26}"/>
              </a:ext>
            </a:extLst>
          </p:cNvPr>
          <p:cNvSpPr txBox="1"/>
          <p:nvPr/>
        </p:nvSpPr>
        <p:spPr>
          <a:xfrm>
            <a:off x="5901351" y="3582335"/>
            <a:ext cx="391624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000" dirty="0"/>
              <a:t>BDs are popular in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/>
              <a:t>geometry,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/>
              <a:t>information theory,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/>
              <a:t>signal/sound processing </a:t>
            </a:r>
            <a:endParaRPr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181627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48357-572A-5930-16E4-03669D1F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7034"/>
            <a:ext cx="12192000" cy="1325563"/>
          </a:xfrm>
        </p:spPr>
        <p:txBody>
          <a:bodyPr>
            <a:normAutofit fontScale="90000"/>
          </a:bodyPr>
          <a:lstStyle/>
          <a:p>
            <a:r>
              <a:rPr lang="en-US" altLang="ja-JP" b="1" dirty="0">
                <a:solidFill>
                  <a:schemeClr val="accent5"/>
                </a:solidFill>
              </a:rPr>
              <a:t>Non-unique reconstruction of dual potential functions/Bregman divergences from a dually flat space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13FDE-25EE-6E2A-EC43-A93FECEE3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576" y="1588349"/>
            <a:ext cx="11753387" cy="4351338"/>
          </a:xfrm>
        </p:spPr>
        <p:txBody>
          <a:bodyPr>
            <a:normAutofit/>
          </a:bodyPr>
          <a:lstStyle/>
          <a:p>
            <a:r>
              <a:rPr kumimoji="1" lang="en-US" altLang="ja-JP" sz="2400" dirty="0"/>
              <a:t>Bregman divergence B</a:t>
            </a:r>
            <a:r>
              <a:rPr kumimoji="1" lang="en-US" altLang="ja-JP" sz="2400" baseline="-25000" dirty="0"/>
              <a:t>F</a:t>
            </a:r>
            <a:r>
              <a:rPr kumimoji="1" lang="en-US" altLang="ja-JP" sz="2400" dirty="0"/>
              <a:t> yields a unique dually flat space with a dually flat divergence D</a:t>
            </a:r>
            <a:r>
              <a:rPr kumimoji="1" lang="el-GR" altLang="ja-JP" sz="2400" baseline="-25000" dirty="0"/>
              <a:t>∇</a:t>
            </a:r>
            <a:r>
              <a:rPr kumimoji="1" lang="en-US" altLang="ja-JP" sz="2400" baseline="-25000" dirty="0"/>
              <a:t>,</a:t>
            </a:r>
            <a:r>
              <a:rPr kumimoji="1" lang="el-GR" altLang="ja-JP" sz="2400" baseline="-25000" dirty="0"/>
              <a:t>∇</a:t>
            </a:r>
            <a:r>
              <a:rPr kumimoji="1" lang="en-US" altLang="ja-JP" sz="2400" baseline="-25000" dirty="0"/>
              <a:t>*</a:t>
            </a:r>
            <a:r>
              <a:rPr lang="ja-JP" altLang="en-US" sz="2400" dirty="0"/>
              <a:t> </a:t>
            </a:r>
            <a:r>
              <a:rPr kumimoji="1" lang="en-US" altLang="ja-JP" sz="2400" dirty="0"/>
              <a:t>, </a:t>
            </a:r>
            <a:r>
              <a:rPr kumimoji="1" lang="en-US" altLang="ja-JP" sz="2400" dirty="0">
                <a:highlight>
                  <a:srgbClr val="FFFF00"/>
                </a:highlight>
              </a:rPr>
              <a:t>but not the converse</a:t>
            </a:r>
            <a:r>
              <a:rPr kumimoji="1" lang="en-US" altLang="ja-JP" sz="2400" dirty="0"/>
              <a:t>: A DFS yields a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class</a:t>
            </a:r>
            <a:r>
              <a:rPr kumimoji="1" lang="en-US" altLang="ja-JP" sz="2400" dirty="0"/>
              <a:t> of Legendre-type Bregman divergences (modulo affine transformations):</a:t>
            </a:r>
            <a:endParaRPr kumimoji="1" lang="ja-JP" alt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8A441-075B-7FAA-C9A8-C50CB63AF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20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6B3669-624C-BE27-311E-FDC5559D3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507" y="5858276"/>
            <a:ext cx="7229475" cy="876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F0D6D3-BEE1-11AE-4743-CD9E466F1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659" y="2867909"/>
            <a:ext cx="4943475" cy="600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6D58A6-39EB-401F-1105-681BDD648A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2521" y="2828925"/>
            <a:ext cx="5600700" cy="6000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846802-938D-ED8F-EF6D-C1D7F410DC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321" y="3830897"/>
            <a:ext cx="6172200" cy="9620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F1DD8F0-F37D-2D4F-FC0F-B4828E3C4F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5134" y="4026543"/>
            <a:ext cx="4895722" cy="6381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E667351-A6DE-043B-5AB7-8A348E51C0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2440" y="4962375"/>
            <a:ext cx="4505325" cy="8763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C60B343-64C6-FD5D-B588-AAEA819F8E35}"/>
              </a:ext>
            </a:extLst>
          </p:cNvPr>
          <p:cNvSpPr txBox="1"/>
          <p:nvPr/>
        </p:nvSpPr>
        <p:spPr>
          <a:xfrm>
            <a:off x="6024829" y="5202516"/>
            <a:ext cx="8931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with</a:t>
            </a:r>
            <a:endParaRPr kumimoji="1" lang="ja-JP" altLang="en-US" sz="28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08C72B0-03D4-204E-B609-5D9F391859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06970" y="5122470"/>
            <a:ext cx="2486025" cy="6381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C525128-CEBD-26D2-CCDE-81AE448A79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98165" y="3399254"/>
            <a:ext cx="9867900" cy="504825"/>
          </a:xfrm>
          <a:prstGeom prst="rect">
            <a:avLst/>
          </a:prstGeom>
        </p:spPr>
      </p:pic>
      <p:sp>
        <p:nvSpPr>
          <p:cNvPr id="22" name="Arrow: Right 21">
            <a:extLst>
              <a:ext uri="{FF2B5EF4-FFF2-40B4-BE49-F238E27FC236}">
                <a16:creationId xmlns:a16="http://schemas.microsoft.com/office/drawing/2014/main" id="{26C6C487-92EC-6FA6-01B4-0F6B83A1FCD6}"/>
              </a:ext>
            </a:extLst>
          </p:cNvPr>
          <p:cNvSpPr/>
          <p:nvPr/>
        </p:nvSpPr>
        <p:spPr>
          <a:xfrm>
            <a:off x="5627765" y="2997357"/>
            <a:ext cx="650726" cy="3942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974843C2-C8C6-3089-9616-5BE741F09521}"/>
              </a:ext>
            </a:extLst>
          </p:cNvPr>
          <p:cNvSpPr/>
          <p:nvPr/>
        </p:nvSpPr>
        <p:spPr>
          <a:xfrm>
            <a:off x="6471425" y="4114809"/>
            <a:ext cx="650726" cy="3942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BE65D4-1B9F-EFE1-E543-1D1F6220A1B0}"/>
              </a:ext>
            </a:extLst>
          </p:cNvPr>
          <p:cNvSpPr txBox="1"/>
          <p:nvPr/>
        </p:nvSpPr>
        <p:spPr>
          <a:xfrm>
            <a:off x="9676132" y="4646477"/>
            <a:ext cx="251586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2400" b="0" i="0" dirty="0">
                <a:solidFill>
                  <a:schemeClr val="accent6"/>
                </a:solidFill>
                <a:effectLst/>
                <a:latin typeface="Helvetica Neue"/>
              </a:rPr>
              <a:t>Affine Legendre</a:t>
            </a:r>
          </a:p>
          <a:p>
            <a:pPr algn="ctr"/>
            <a:r>
              <a:rPr lang="en-US" altLang="ja-JP" sz="2400" dirty="0">
                <a:solidFill>
                  <a:schemeClr val="accent6"/>
                </a:solidFill>
                <a:latin typeface="Helvetica Neue"/>
              </a:rPr>
              <a:t>Invariance</a:t>
            </a:r>
          </a:p>
          <a:p>
            <a:pPr algn="ctr"/>
            <a:r>
              <a:rPr lang="en-US" altLang="ja-JP" sz="2400" dirty="0">
                <a:solidFill>
                  <a:schemeClr val="accent6"/>
                </a:solidFill>
                <a:latin typeface="Helvetica Neue"/>
              </a:rPr>
              <a:t>+</a:t>
            </a:r>
          </a:p>
          <a:p>
            <a:pPr algn="ctr"/>
            <a:r>
              <a:rPr lang="en-US" altLang="ja-JP" sz="2400" dirty="0">
                <a:solidFill>
                  <a:schemeClr val="accent6"/>
                </a:solidFill>
                <a:latin typeface="Helvetica Neue"/>
              </a:rPr>
              <a:t>Divergence unit</a:t>
            </a:r>
          </a:p>
          <a:p>
            <a:endParaRPr lang="en-US" altLang="ja-JP" b="0" i="0" dirty="0">
              <a:solidFill>
                <a:schemeClr val="accent6"/>
              </a:solidFill>
              <a:effectLst/>
              <a:latin typeface="Helvetica Neue"/>
            </a:endParaRPr>
          </a:p>
          <a:p>
            <a:pPr algn="ctr"/>
            <a:r>
              <a:rPr lang="en-US" altLang="ja-JP" b="0" i="0" dirty="0">
                <a:solidFill>
                  <a:schemeClr val="accent6"/>
                </a:solidFill>
                <a:effectLst/>
                <a:latin typeface="Helvetica Neue"/>
              </a:rPr>
              <a:t>2301.10980</a:t>
            </a:r>
            <a:endParaRPr lang="ja-JP" altLang="en-US" dirty="0">
              <a:solidFill>
                <a:schemeClr val="accent6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B1D13D0-8CFA-D0ED-CA5C-20AAC4237FC2}"/>
              </a:ext>
            </a:extLst>
          </p:cNvPr>
          <p:cNvSpPr/>
          <p:nvPr/>
        </p:nvSpPr>
        <p:spPr>
          <a:xfrm>
            <a:off x="1113218" y="5834229"/>
            <a:ext cx="7430545" cy="9011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5206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76A77-6454-3800-DE9D-DBC026EA4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53" y="-128853"/>
            <a:ext cx="1157579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Fisher-Rao geodesics for d-variate normal pdfs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468CA-071C-1747-6357-91197A7EB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248" y="1037719"/>
            <a:ext cx="11143593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2400" dirty="0"/>
              <a:t>When d&gt;1, some sectional curvatures of (</a:t>
            </a:r>
            <a:r>
              <a:rPr kumimoji="1" lang="en-US" altLang="ja-JP" sz="2400" dirty="0" err="1"/>
              <a:t>M,g</a:t>
            </a:r>
            <a:r>
              <a:rPr kumimoji="1" lang="en-US" altLang="ja-JP" sz="2400" baseline="-25000" dirty="0" err="1"/>
              <a:t>Fisher</a:t>
            </a:r>
            <a:r>
              <a:rPr kumimoji="1" lang="en-US" altLang="ja-JP" sz="2400" dirty="0"/>
              <a:t>) are positive,</a:t>
            </a:r>
          </a:p>
          <a:p>
            <a:pPr marL="0" indent="0">
              <a:buNone/>
            </a:pPr>
            <a:r>
              <a:rPr lang="en-US" altLang="ja-JP" sz="2400" dirty="0"/>
              <a:t>MVN Fisher-Rao manifold is </a:t>
            </a:r>
            <a:r>
              <a:rPr lang="en-US" altLang="ja-JP" sz="2400" u="sng" dirty="0"/>
              <a:t>not</a:t>
            </a:r>
            <a:r>
              <a:rPr lang="en-US" altLang="ja-JP" sz="2400" dirty="0"/>
              <a:t> Hadamard manifold. </a:t>
            </a:r>
          </a:p>
          <a:p>
            <a:pPr marL="0" indent="0">
              <a:buNone/>
            </a:pPr>
            <a:r>
              <a:rPr lang="en-US" altLang="ja-JP" sz="2400" dirty="0"/>
              <a:t>… But centered normal submanifold is Hadamard</a:t>
            </a:r>
          </a:p>
          <a:p>
            <a:pPr marL="0" indent="0">
              <a:buNone/>
            </a:pPr>
            <a:endParaRPr kumimoji="1" lang="en-US" altLang="ja-JP" sz="2000" dirty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FisherRaoGeodesics2DNormal-BC">
            <a:hlinkClick r:id="" action="ppaction://media"/>
            <a:extLst>
              <a:ext uri="{FF2B5EF4-FFF2-40B4-BE49-F238E27FC236}">
                <a16:creationId xmlns:a16="http://schemas.microsoft.com/office/drawing/2014/main" id="{C97FFB1D-C1C7-3780-BE62-0FF534956B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4204" y="2401128"/>
            <a:ext cx="3835924" cy="38892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BE3529-7AF5-14F9-A83B-F26FF044AA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0846" y="2741236"/>
            <a:ext cx="4264574" cy="20231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F3C2A3-BCF9-9E2C-815D-3A3F510D744E}"/>
              </a:ext>
            </a:extLst>
          </p:cNvPr>
          <p:cNvSpPr txBox="1"/>
          <p:nvPr/>
        </p:nvSpPr>
        <p:spPr>
          <a:xfrm>
            <a:off x="85380" y="6027003"/>
            <a:ext cx="120212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dirty="0">
                <a:solidFill>
                  <a:schemeClr val="accent6"/>
                </a:solidFill>
              </a:rPr>
              <a:t>Kobayashi, Geodesics of multivariate normal distributions and a Toda lattice type Lax pair, </a:t>
            </a:r>
            <a:r>
              <a:rPr lang="en-US" altLang="ja-JP" sz="1600" dirty="0" err="1">
                <a:solidFill>
                  <a:schemeClr val="accent6"/>
                </a:solidFill>
              </a:rPr>
              <a:t>Physica</a:t>
            </a:r>
            <a:r>
              <a:rPr lang="en-US" altLang="ja-JP" sz="1600" dirty="0">
                <a:solidFill>
                  <a:schemeClr val="accent6"/>
                </a:solidFill>
              </a:rPr>
              <a:t> Scripta 98.11 (2023) </a:t>
            </a:r>
          </a:p>
          <a:p>
            <a:r>
              <a:rPr lang="en-US" altLang="ja-JP" sz="1600" dirty="0">
                <a:solidFill>
                  <a:schemeClr val="accent6"/>
                </a:solidFill>
              </a:rPr>
              <a:t>Fisher-Rao and pullback Hilbert cone distances on the multivariate Gaussian manifold with applications to simplification and quantization of mixtures,  ICML TAG 2023.</a:t>
            </a:r>
            <a:endParaRPr lang="ja-JP" altLang="en-US" sz="1600" dirty="0">
              <a:solidFill>
                <a:schemeClr val="accent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149103-5153-B2D2-BA1C-A3E792F5F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6ECEA2-F641-337E-76C9-1DC11F44D3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8677" y="4993291"/>
            <a:ext cx="5234737" cy="6872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C8C2FF3-4E49-F303-6C65-63EF0C8FD1E7}"/>
              </a:ext>
            </a:extLst>
          </p:cNvPr>
          <p:cNvSpPr txBox="1"/>
          <p:nvPr/>
        </p:nvSpPr>
        <p:spPr>
          <a:xfrm>
            <a:off x="4360128" y="4746399"/>
            <a:ext cx="5939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Geodesic in closed form same-mean centered normal:</a:t>
            </a:r>
            <a:endParaRPr kumimoji="1" lang="ja-JP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CCD979-DA6E-2D74-F9B7-E28B71825265}"/>
              </a:ext>
            </a:extLst>
          </p:cNvPr>
          <p:cNvSpPr txBox="1"/>
          <p:nvPr/>
        </p:nvSpPr>
        <p:spPr>
          <a:xfrm>
            <a:off x="4411152" y="5628094"/>
            <a:ext cx="5017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t</a:t>
            </a:r>
            <a:r>
              <a:rPr kumimoji="1" lang="en-US" altLang="ja-JP" dirty="0"/>
              <a:t>=1/2 yields matrix geometric mean G(X,Y)=</a:t>
            </a:r>
            <a:endParaRPr kumimoji="1" lang="ja-JP" alt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78666C-7878-843F-55EB-8490349142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2271" y="5471366"/>
            <a:ext cx="2295525" cy="590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45B062-321E-C754-B6D0-F57B1C72B6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72271" y="847334"/>
            <a:ext cx="2492326" cy="92983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1806DD-40D4-4C41-E732-DAD1AEFD1BB9}"/>
              </a:ext>
            </a:extLst>
          </p:cNvPr>
          <p:cNvSpPr txBox="1"/>
          <p:nvPr/>
        </p:nvSpPr>
        <p:spPr>
          <a:xfrm>
            <a:off x="8354291" y="2196827"/>
            <a:ext cx="59698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1400" b="1" dirty="0">
                <a:solidFill>
                  <a:srgbClr val="FF66FF"/>
                </a:solidFill>
              </a:rPr>
              <a:t>∇</a:t>
            </a:r>
            <a:r>
              <a:rPr kumimoji="1" lang="en-US" altLang="ja-JP" sz="1400" b="1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sz="1400" b="1" dirty="0">
                <a:solidFill>
                  <a:srgbClr val="FF66FF"/>
                </a:solidFill>
              </a:rPr>
              <a:t>-geodesic (length minimizing geodesic)</a:t>
            </a:r>
            <a:endParaRPr lang="ja-JP" altLang="en-US" sz="1400" b="1" dirty="0">
              <a:solidFill>
                <a:srgbClr val="FF66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B64706-151B-5AAE-1933-9D9F61C61449}"/>
              </a:ext>
            </a:extLst>
          </p:cNvPr>
          <p:cNvSpPr txBox="1"/>
          <p:nvPr/>
        </p:nvSpPr>
        <p:spPr>
          <a:xfrm>
            <a:off x="8387746" y="2472356"/>
            <a:ext cx="42645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1400" b="1" dirty="0">
                <a:solidFill>
                  <a:srgbClr val="FF0000"/>
                </a:solidFill>
              </a:rPr>
              <a:t>∇</a:t>
            </a:r>
            <a:r>
              <a:rPr kumimoji="1" lang="en-US" altLang="ja-JP" sz="1400" b="1" dirty="0">
                <a:solidFill>
                  <a:srgbClr val="FF0000"/>
                </a:solidFill>
              </a:rPr>
              <a:t>-geodesic (e-geodesic)</a:t>
            </a:r>
            <a:endParaRPr lang="ja-JP" altLang="en-US" sz="1400" b="1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DFCE9F-80D7-57A5-4B9F-3E2B075A5AB3}"/>
              </a:ext>
            </a:extLst>
          </p:cNvPr>
          <p:cNvSpPr txBox="1"/>
          <p:nvPr/>
        </p:nvSpPr>
        <p:spPr>
          <a:xfrm>
            <a:off x="8426234" y="1859473"/>
            <a:ext cx="42645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1400" b="1" dirty="0">
                <a:solidFill>
                  <a:srgbClr val="0070C0"/>
                </a:solidFill>
              </a:rPr>
              <a:t>∇</a:t>
            </a:r>
            <a:r>
              <a:rPr kumimoji="1" lang="en-US" altLang="ja-JP" sz="1400" b="1" dirty="0">
                <a:solidFill>
                  <a:srgbClr val="0070C0"/>
                </a:solidFill>
              </a:rPr>
              <a:t>*-geodesic (m-geodesic)</a:t>
            </a:r>
            <a:endParaRPr lang="ja-JP" altLang="en-US" sz="1400" b="1" dirty="0">
              <a:solidFill>
                <a:srgbClr val="0070C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F46807-6E95-B858-C98A-1C02C1A1A575}"/>
              </a:ext>
            </a:extLst>
          </p:cNvPr>
          <p:cNvSpPr txBox="1"/>
          <p:nvPr/>
        </p:nvSpPr>
        <p:spPr>
          <a:xfrm>
            <a:off x="9485420" y="2948450"/>
            <a:ext cx="27751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Embed in SPD</a:t>
            </a:r>
          </a:p>
          <a:p>
            <a:r>
              <a:rPr lang="en-US" altLang="ja-JP" sz="2400" dirty="0"/>
              <a:t>of dimension</a:t>
            </a:r>
          </a:p>
          <a:p>
            <a:r>
              <a:rPr kumimoji="1" lang="en-US" altLang="ja-JP" sz="2400" b="1" dirty="0">
                <a:solidFill>
                  <a:srgbClr val="FFFF00"/>
                </a:solidFill>
              </a:rPr>
              <a:t>2d+1</a:t>
            </a:r>
            <a:r>
              <a:rPr kumimoji="1" lang="en-US" altLang="ja-JP" sz="2400" dirty="0"/>
              <a:t>, submersion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9783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EBCD7-E4E4-B9F6-69BB-65C293C08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92099"/>
            <a:ext cx="12192000" cy="5318610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Any Legendre-type function </a:t>
            </a:r>
            <a:r>
              <a:rPr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dirty="0"/>
              <a:t>,F(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))</a:t>
            </a:r>
            <a:r>
              <a:rPr kumimoji="1" lang="en-US" altLang="ja-JP" dirty="0"/>
              <a:t> generates DFS </a:t>
            </a:r>
            <a:r>
              <a:rPr kumimoji="1" lang="en-US" altLang="ja-JP" sz="2800" dirty="0"/>
              <a:t>(</a:t>
            </a:r>
            <a:r>
              <a:rPr kumimoji="1" lang="en-US" altLang="ja-JP" sz="2800" dirty="0" err="1"/>
              <a:t>M,g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 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</a:t>
            </a:r>
            <a:r>
              <a:rPr kumimoji="1" lang="en-US" altLang="ja-JP" sz="2800" dirty="0"/>
              <a:t>*)</a:t>
            </a:r>
            <a:r>
              <a:rPr lang="ja-JP" altLang="en-US" sz="2800" dirty="0"/>
              <a:t> </a:t>
            </a:r>
            <a:r>
              <a:rPr lang="en-US" altLang="ja-JP" sz="2800" dirty="0"/>
              <a:t>where F(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dirty="0"/>
              <a:t>) defines flat connection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 via Christoffel symbols </a:t>
            </a:r>
            <a:r>
              <a:rPr kumimoji="1" lang="el-GR" altLang="ja-JP" dirty="0"/>
              <a:t>Γ </a:t>
            </a:r>
            <a:r>
              <a:rPr kumimoji="1" lang="en-US" altLang="ja-JP" dirty="0"/>
              <a:t>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=0, and F* (</a:t>
            </a:r>
            <a:r>
              <a:rPr lang="el-GR" altLang="ja-JP" dirty="0"/>
              <a:t>η</a:t>
            </a:r>
            <a:r>
              <a:rPr kumimoji="1" lang="en-US" altLang="ja-JP" dirty="0"/>
              <a:t>) defines flat connection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* via Christoffel symbols </a:t>
            </a:r>
            <a:r>
              <a:rPr kumimoji="1" lang="el-GR" altLang="ja-JP" dirty="0"/>
              <a:t>Γ</a:t>
            </a:r>
            <a:r>
              <a:rPr kumimoji="1" lang="en-US" altLang="ja-JP" dirty="0"/>
              <a:t>*</a:t>
            </a:r>
            <a:r>
              <a:rPr kumimoji="1" lang="el-GR" altLang="ja-JP" dirty="0"/>
              <a:t> </a:t>
            </a:r>
            <a:r>
              <a:rPr kumimoji="1" lang="en-US" altLang="ja-JP" dirty="0"/>
              <a:t>(</a:t>
            </a:r>
            <a:r>
              <a:rPr lang="el-GR" altLang="ja-JP" dirty="0"/>
              <a:t>η</a:t>
            </a:r>
            <a:r>
              <a:rPr kumimoji="1" lang="en-US" altLang="ja-JP" dirty="0"/>
              <a:t>)=0</a:t>
            </a:r>
          </a:p>
          <a:p>
            <a:endParaRPr kumimoji="1" lang="en-US" altLang="ja-JP" dirty="0"/>
          </a:p>
          <a:p>
            <a:r>
              <a:rPr lang="en-US" altLang="ja-JP" sz="2800" b="1" dirty="0">
                <a:solidFill>
                  <a:srgbClr val="FF0000"/>
                </a:solidFill>
              </a:rPr>
              <a:t>Duality in information geometry</a:t>
            </a:r>
            <a:r>
              <a:rPr lang="en-US" altLang="ja-JP" sz="2800" dirty="0"/>
              <a:t>: (</a:t>
            </a:r>
            <a:r>
              <a:rPr kumimoji="1" lang="el-GR" altLang="ja-JP" sz="2800" dirty="0"/>
              <a:t>∇ </a:t>
            </a:r>
            <a:r>
              <a:rPr lang="en-US" altLang="ja-JP" dirty="0"/>
              <a:t>+</a:t>
            </a:r>
            <a:r>
              <a:rPr kumimoji="1" lang="el-GR" altLang="ja-JP" sz="2800" dirty="0"/>
              <a:t> ∇</a:t>
            </a:r>
            <a:r>
              <a:rPr kumimoji="1" lang="en-US" altLang="ja-JP" sz="2800" dirty="0"/>
              <a:t>*)/2</a:t>
            </a:r>
            <a:r>
              <a:rPr lang="ja-JP" altLang="en-US" sz="2800" dirty="0"/>
              <a:t> </a:t>
            </a:r>
            <a:r>
              <a:rPr lang="en-US" altLang="ja-JP" sz="2800" dirty="0"/>
              <a:t>is </a:t>
            </a:r>
            <a:r>
              <a:rPr lang="en-US" altLang="ja-JP" sz="2800" dirty="0">
                <a:solidFill>
                  <a:srgbClr val="FF66FF"/>
                </a:solidFill>
              </a:rPr>
              <a:t>Levi-Civita connection </a:t>
            </a:r>
            <a:r>
              <a:rPr kumimoji="1" lang="el-GR" altLang="ja-JP" sz="2800" dirty="0"/>
              <a:t>∇</a:t>
            </a:r>
            <a:r>
              <a:rPr lang="en-US" altLang="ja-JP" baseline="30000" dirty="0"/>
              <a:t>g</a:t>
            </a:r>
            <a:endParaRPr lang="en-US" altLang="ja-JP" sz="2800" baseline="30000" dirty="0"/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u="sng" dirty="0"/>
              <a:t>Example of convex functions from statistical models</a:t>
            </a:r>
            <a:r>
              <a:rPr lang="en-US" altLang="ja-JP" dirty="0"/>
              <a:t>:</a:t>
            </a:r>
          </a:p>
          <a:p>
            <a:r>
              <a:rPr lang="en-US" altLang="ja-JP" dirty="0"/>
              <a:t> The </a:t>
            </a:r>
            <a:r>
              <a:rPr lang="en-US" altLang="ja-JP" b="1" dirty="0">
                <a:solidFill>
                  <a:srgbClr val="FF0000"/>
                </a:solidFill>
              </a:rPr>
              <a:t>cumulant functions </a:t>
            </a:r>
            <a:r>
              <a:rPr lang="en-US" altLang="ja-JP" dirty="0"/>
              <a:t>of exponential families</a:t>
            </a:r>
          </a:p>
          <a:p>
            <a:pPr marL="0" indent="0">
              <a:buNone/>
            </a:pPr>
            <a:r>
              <a:rPr lang="en-US" altLang="ja-JP" dirty="0"/>
              <a:t>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)=log </a:t>
            </a:r>
            <a:r>
              <a:rPr lang="ja-JP" altLang="en-US" i="0" dirty="0">
                <a:effectLst/>
              </a:rPr>
              <a:t>∫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(x). In that case, the Bregman divergence amounts to a reverse </a:t>
            </a:r>
            <a:r>
              <a:rPr lang="en-US" altLang="ja-JP" i="0" dirty="0" err="1">
                <a:effectLst/>
              </a:rPr>
              <a:t>Kullback-Leibler</a:t>
            </a:r>
            <a:r>
              <a:rPr lang="en-US" altLang="ja-JP" i="0" dirty="0">
                <a:effectLst/>
              </a:rPr>
              <a:t> divergence</a:t>
            </a:r>
            <a:endParaRPr lang="en-US" altLang="ja-JP" sz="2800" dirty="0"/>
          </a:p>
          <a:p>
            <a:r>
              <a:rPr lang="en-US" altLang="ja-JP" dirty="0"/>
              <a:t>The </a:t>
            </a:r>
            <a:r>
              <a:rPr lang="en-US" altLang="ja-JP" b="1" dirty="0">
                <a:solidFill>
                  <a:srgbClr val="FF0000"/>
                </a:solidFill>
              </a:rPr>
              <a:t>partition functions </a:t>
            </a:r>
            <a:r>
              <a:rPr lang="en-US" altLang="ja-JP" dirty="0"/>
              <a:t>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</a:t>
            </a:r>
            <a:r>
              <a:rPr lang="ja-JP" altLang="en-US" i="0" dirty="0">
                <a:effectLst/>
              </a:rPr>
              <a:t>∫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(x)=exp(F(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is log-convex and log-convex functions are convex. Hence, we can build a Bregman manifold from </a:t>
            </a:r>
            <a:r>
              <a:rPr lang="en-US" altLang="ja-JP" dirty="0"/>
              <a:t>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 too! </a:t>
            </a:r>
            <a:endParaRPr lang="en-US" altLang="ja-JP" b="1" dirty="0">
              <a:solidFill>
                <a:srgbClr val="7030A0"/>
              </a:solidFill>
            </a:endParaRPr>
          </a:p>
          <a:p>
            <a:r>
              <a:rPr lang="en-US" altLang="ja-JP" b="1" dirty="0">
                <a:solidFill>
                  <a:srgbClr val="7030A0"/>
                </a:solidFill>
              </a:rPr>
              <a:t>Question: What is the reconstructed statistical divergence from Bregman divergence B</a:t>
            </a:r>
            <a:r>
              <a:rPr lang="en-US" altLang="ja-JP" b="1" baseline="-25000" dirty="0">
                <a:solidFill>
                  <a:srgbClr val="7030A0"/>
                </a:solidFill>
              </a:rPr>
              <a:t>Z</a:t>
            </a:r>
            <a:r>
              <a:rPr lang="en-US" altLang="ja-JP" b="1" dirty="0">
                <a:solidFill>
                  <a:srgbClr val="7030A0"/>
                </a:solidFill>
              </a:rPr>
              <a:t>?</a:t>
            </a:r>
            <a:endParaRPr lang="ja-JP" altLang="en-US" sz="2800" b="1" dirty="0">
              <a:solidFill>
                <a:srgbClr val="7030A0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228473-E723-F6B9-36F1-22CAD4C695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688" y="-147145"/>
            <a:ext cx="110716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Bregman manifolds and Bregman divergences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EC7D8-1E54-BB9C-C245-4C199EDA7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0433B4-19C8-6195-6EC9-177DE1B96D27}"/>
              </a:ext>
            </a:extLst>
          </p:cNvPr>
          <p:cNvSpPr txBox="1"/>
          <p:nvPr/>
        </p:nvSpPr>
        <p:spPr>
          <a:xfrm>
            <a:off x="3077004" y="6216825"/>
            <a:ext cx="9114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"Divergences Induced by the Cumulant and Partition Functions of Exponential Families 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and Their Deformations Induced by Comparative Convexity."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26.3 (2024)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AD475-79EF-D254-0D5C-30F0BCADA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3549" y="2773383"/>
            <a:ext cx="2737182" cy="102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350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CD036-0DC2-DE77-2107-11D027217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77" y="125459"/>
            <a:ext cx="11968223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Answer:  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Kullback-Leibler</a:t>
            </a:r>
            <a:r>
              <a:rPr kumimoji="1" lang="en-US" altLang="ja-JP" b="1" dirty="0">
                <a:solidFill>
                  <a:schemeClr val="accent5"/>
                </a:solidFill>
              </a:rPr>
              <a:t> divergence between 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	non-normalized exponential family densities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3A169-B34F-AFA9-15EB-E5EE4D065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604" y="1451022"/>
            <a:ext cx="12072395" cy="5454094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</a:t>
            </a:r>
            <a:r>
              <a:rPr kumimoji="1" lang="en-US" altLang="ja-JP" b="1" dirty="0"/>
              <a:t>two </a:t>
            </a:r>
            <a:r>
              <a:rPr kumimoji="1" lang="en-US" altLang="ja-JP" b="1" i="1" dirty="0"/>
              <a:t>positive</a:t>
            </a:r>
            <a:r>
              <a:rPr kumimoji="1" lang="en-US" altLang="ja-JP" b="1" dirty="0"/>
              <a:t> measures</a:t>
            </a:r>
            <a:r>
              <a:rPr kumimoji="1" lang="en-US" altLang="ja-JP" dirty="0"/>
              <a:t>: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altLang="ja-JP" dirty="0">
                <a:solidFill>
                  <a:srgbClr val="FF0000"/>
                </a:solidFill>
              </a:rPr>
              <a:t>    </a:t>
            </a:r>
            <a:r>
              <a:rPr lang="en-US" altLang="ja-JP" b="1" dirty="0"/>
              <a:t>D</a:t>
            </a:r>
            <a:r>
              <a:rPr lang="en-US" altLang="ja-JP" b="1" baseline="-25000" dirty="0"/>
              <a:t>KL</a:t>
            </a:r>
            <a:r>
              <a:rPr lang="en-US" altLang="ja-JP" b="1" baseline="30000" dirty="0"/>
              <a:t>+</a:t>
            </a:r>
            <a:r>
              <a:rPr lang="en-US" altLang="ja-JP" b="1" dirty="0"/>
              <a:t>[p</a:t>
            </a:r>
            <a:r>
              <a:rPr lang="en-US" altLang="ja-JP" b="1" baseline="-25000" dirty="0"/>
              <a:t>1</a:t>
            </a:r>
            <a:r>
              <a:rPr lang="en-US" altLang="ja-JP" b="1" dirty="0"/>
              <a:t>(x):p</a:t>
            </a:r>
            <a:r>
              <a:rPr lang="en-US" altLang="ja-JP" b="1" baseline="-25000" dirty="0"/>
              <a:t>2</a:t>
            </a:r>
            <a:r>
              <a:rPr lang="en-US" altLang="ja-JP" b="1" dirty="0"/>
              <a:t>(x)] =</a:t>
            </a:r>
            <a:r>
              <a:rPr lang="ja-JP" altLang="en-US" b="1" i="0" dirty="0">
                <a:effectLst/>
                <a:latin typeface="Source Sans Pro" panose="020B0503030403020204" pitchFamily="34" charset="0"/>
              </a:rPr>
              <a:t> ∫  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{ p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 log (p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(x)/p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(x))+ </a:t>
            </a:r>
            <a:r>
              <a:rPr lang="en-US" altLang="ja-JP" b="1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p</a:t>
            </a:r>
            <a:r>
              <a:rPr lang="en-US" altLang="ja-JP" b="1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(x)-p</a:t>
            </a:r>
            <a:r>
              <a:rPr lang="en-US" altLang="ja-JP" b="1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b="1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}  d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Exponential family density:</a:t>
            </a:r>
          </a:p>
          <a:p>
            <a:pPr lvl="1"/>
            <a:r>
              <a:rPr lang="en-US" altLang="ja-JP" dirty="0"/>
              <a:t>Normalized: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&gt;-F(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</a:t>
            </a:r>
          </a:p>
          <a:p>
            <a:pPr lvl="1"/>
            <a:r>
              <a:rPr lang="en-US" altLang="ja-JP" i="0" dirty="0">
                <a:effectLst/>
              </a:rPr>
              <a:t>Vs non-normalized: 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 </a:t>
            </a:r>
          </a:p>
          <a:p>
            <a:r>
              <a:rPr lang="en-US" altLang="ja-JP" dirty="0"/>
              <a:t> Hence,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)=</a:t>
            </a:r>
            <a:r>
              <a:rPr lang="en-US" altLang="ja-JP" i="0" dirty="0">
                <a:effectLst/>
              </a:rPr>
              <a:t> 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)/Z(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 with </a:t>
            </a:r>
            <a:r>
              <a:rPr lang="en-US" altLang="ja-JP" b="1" dirty="0">
                <a:solidFill>
                  <a:srgbClr val="FF0000"/>
                </a:solidFill>
              </a:rPr>
              <a:t>partition function </a:t>
            </a:r>
            <a:r>
              <a:rPr lang="en-US" altLang="ja-JP" dirty="0"/>
              <a:t>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)=exp(</a:t>
            </a:r>
            <a:r>
              <a:rPr lang="en-US" altLang="ja-JP" i="0" dirty="0">
                <a:effectLst/>
              </a:rPr>
              <a:t>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</a:t>
            </a:r>
            <a:r>
              <a:rPr lang="en-US" altLang="ja-JP" dirty="0"/>
              <a:t>) and  cumulant function </a:t>
            </a:r>
            <a:r>
              <a:rPr lang="en-US" altLang="ja-JP" i="0" dirty="0">
                <a:effectLst/>
              </a:rPr>
              <a:t>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)=log </a:t>
            </a:r>
            <a:r>
              <a:rPr lang="en-US" altLang="ja-JP" dirty="0"/>
              <a:t>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</a:t>
            </a:r>
          </a:p>
          <a:p>
            <a:r>
              <a:rPr lang="en-US" altLang="ja-JP" dirty="0"/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F is convex </a:t>
            </a:r>
            <a:r>
              <a:rPr lang="en-US" altLang="ja-JP" dirty="0"/>
              <a:t>and </a:t>
            </a:r>
            <a:r>
              <a:rPr lang="en-US" altLang="ja-JP" b="1" dirty="0">
                <a:solidFill>
                  <a:srgbClr val="FF0000"/>
                </a:solidFill>
              </a:rPr>
              <a:t>Z is log-convex</a:t>
            </a:r>
            <a:r>
              <a:rPr lang="en-US" altLang="ja-JP" dirty="0"/>
              <a:t> and </a:t>
            </a:r>
            <a:r>
              <a:rPr lang="en-US" altLang="ja-JP" b="1" dirty="0">
                <a:solidFill>
                  <a:srgbClr val="FF0000"/>
                </a:solidFill>
              </a:rPr>
              <a:t>log-convex functions are convex functions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Widely used in ML : KLD between normalized densities = </a:t>
            </a:r>
            <a:r>
              <a:rPr lang="en-US" altLang="ja-JP" dirty="0">
                <a:solidFill>
                  <a:srgbClr val="FF66FF"/>
                </a:solidFill>
              </a:rPr>
              <a:t>reverse</a:t>
            </a:r>
            <a:r>
              <a:rPr lang="en-US" altLang="ja-JP" dirty="0"/>
              <a:t> Bregman </a:t>
            </a:r>
            <a:r>
              <a:rPr lang="en-US" altLang="ja-JP" dirty="0" err="1"/>
              <a:t>wrt</a:t>
            </a:r>
            <a:r>
              <a:rPr lang="en-US" altLang="ja-JP" dirty="0"/>
              <a:t> F:</a:t>
            </a:r>
          </a:p>
          <a:p>
            <a:pPr marL="0" indent="0">
              <a:buNone/>
            </a:pPr>
            <a:r>
              <a:rPr lang="en-US" altLang="ja-JP" b="1" dirty="0"/>
              <a:t>                             D</a:t>
            </a:r>
            <a:r>
              <a:rPr lang="en-US" altLang="ja-JP" b="1" baseline="-25000" dirty="0"/>
              <a:t>KL</a:t>
            </a:r>
            <a:r>
              <a:rPr lang="en-US" altLang="ja-JP" b="1" dirty="0"/>
              <a:t>[p</a:t>
            </a:r>
            <a:r>
              <a:rPr lang="el-GR" altLang="ja-JP" b="1" i="0" baseline="-25000" dirty="0">
                <a:effectLst/>
              </a:rPr>
              <a:t>θ</a:t>
            </a:r>
            <a:r>
              <a:rPr lang="en-US" altLang="ja-JP" b="1" baseline="-25000" dirty="0"/>
              <a:t>1</a:t>
            </a:r>
            <a:r>
              <a:rPr lang="en-US" altLang="ja-JP" b="1" dirty="0"/>
              <a:t>(x):p</a:t>
            </a:r>
            <a:r>
              <a:rPr lang="el-GR" altLang="ja-JP" b="1" i="0" baseline="-25000" dirty="0">
                <a:effectLst/>
              </a:rPr>
              <a:t>θ</a:t>
            </a:r>
            <a:r>
              <a:rPr lang="en-US" altLang="ja-JP" b="1" baseline="-25000" dirty="0"/>
              <a:t>2</a:t>
            </a:r>
            <a:r>
              <a:rPr lang="en-US" altLang="ja-JP" b="1" dirty="0"/>
              <a:t>(x)] = B</a:t>
            </a:r>
            <a:r>
              <a:rPr lang="en-US" altLang="ja-JP" b="1" baseline="-25000" dirty="0"/>
              <a:t>F</a:t>
            </a:r>
            <a:r>
              <a:rPr lang="en-US" altLang="ja-JP" baseline="30000" dirty="0">
                <a:solidFill>
                  <a:srgbClr val="FF66FF"/>
                </a:solidFill>
              </a:rPr>
              <a:t>*</a:t>
            </a:r>
            <a:r>
              <a:rPr lang="en-US" altLang="ja-JP" b="1" dirty="0"/>
              <a:t>[</a:t>
            </a:r>
            <a:r>
              <a:rPr lang="el-GR" altLang="ja-JP" b="1" i="0" dirty="0">
                <a:effectLst/>
              </a:rPr>
              <a:t>θ</a:t>
            </a:r>
            <a:r>
              <a:rPr lang="en-US" altLang="ja-JP" b="1" baseline="-25000" dirty="0"/>
              <a:t>1</a:t>
            </a:r>
            <a:r>
              <a:rPr lang="en-US" altLang="ja-JP" b="1" i="0" dirty="0">
                <a:effectLst/>
              </a:rPr>
              <a:t>:</a:t>
            </a:r>
            <a:r>
              <a:rPr lang="el-GR" altLang="ja-JP" b="1" i="0" dirty="0">
                <a:effectLst/>
              </a:rPr>
              <a:t> θ</a:t>
            </a:r>
            <a:r>
              <a:rPr lang="en-US" altLang="ja-JP" b="1" baseline="-25000" dirty="0"/>
              <a:t>2</a:t>
            </a:r>
            <a:r>
              <a:rPr lang="en-US" altLang="ja-JP" b="1" dirty="0"/>
              <a:t>] = B</a:t>
            </a:r>
            <a:r>
              <a:rPr lang="en-US" altLang="ja-JP" b="1" baseline="-25000" dirty="0"/>
              <a:t>F</a:t>
            </a:r>
            <a:r>
              <a:rPr lang="en-US" altLang="ja-JP" b="1" dirty="0"/>
              <a:t>[</a:t>
            </a:r>
            <a:r>
              <a:rPr lang="el-GR" altLang="ja-JP" b="1" i="0" dirty="0">
                <a:effectLst/>
              </a:rPr>
              <a:t>θ</a:t>
            </a:r>
            <a:r>
              <a:rPr lang="en-US" altLang="ja-JP" b="1" i="0" baseline="-25000" dirty="0">
                <a:effectLst/>
              </a:rPr>
              <a:t>2</a:t>
            </a:r>
            <a:r>
              <a:rPr lang="en-US" altLang="ja-JP" b="1" i="0" dirty="0">
                <a:effectLst/>
              </a:rPr>
              <a:t>:</a:t>
            </a:r>
            <a:r>
              <a:rPr lang="el-GR" altLang="ja-JP" b="1" i="0" dirty="0">
                <a:effectLst/>
              </a:rPr>
              <a:t> θ</a:t>
            </a:r>
            <a:r>
              <a:rPr lang="en-US" altLang="ja-JP" b="1" i="0" baseline="-25000" dirty="0">
                <a:effectLst/>
              </a:rPr>
              <a:t>1</a:t>
            </a:r>
            <a:r>
              <a:rPr lang="en-US" altLang="ja-JP" b="1" dirty="0"/>
              <a:t>]</a:t>
            </a:r>
            <a:endParaRPr lang="en-US" altLang="ja-JP" dirty="0"/>
          </a:p>
          <a:p>
            <a:r>
              <a:rPr lang="en-US" altLang="ja-JP" dirty="0"/>
              <a:t>New: KLD between non-normalized densities = </a:t>
            </a:r>
            <a:r>
              <a:rPr lang="en-US" altLang="ja-JP" dirty="0">
                <a:solidFill>
                  <a:srgbClr val="FF66FF"/>
                </a:solidFill>
              </a:rPr>
              <a:t>reverse</a:t>
            </a:r>
            <a:r>
              <a:rPr lang="en-US" altLang="ja-JP" dirty="0"/>
              <a:t> Bregman </a:t>
            </a:r>
            <a:r>
              <a:rPr lang="en-US" altLang="ja-JP" dirty="0" err="1"/>
              <a:t>wrt</a:t>
            </a:r>
            <a:r>
              <a:rPr lang="en-US" altLang="ja-JP" dirty="0"/>
              <a:t> Z:</a:t>
            </a:r>
          </a:p>
          <a:p>
            <a:pPr marL="0" indent="0" algn="ctr">
              <a:buNone/>
            </a:pP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b="1" baseline="30000" dirty="0">
                <a:solidFill>
                  <a:srgbClr val="FF0000"/>
                </a:solidFill>
                <a:highlight>
                  <a:srgbClr val="FFFF00"/>
                </a:highlight>
              </a:rPr>
              <a:t>+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(x):p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(x)] = B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Z</a:t>
            </a:r>
            <a:r>
              <a:rPr lang="en-US" altLang="ja-JP" baseline="30000" dirty="0">
                <a:solidFill>
                  <a:srgbClr val="FF66FF"/>
                </a:solidFill>
                <a:highlight>
                  <a:srgbClr val="FFFF00"/>
                </a:highlight>
              </a:rPr>
              <a:t>*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]  = B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Z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]</a:t>
            </a:r>
          </a:p>
          <a:p>
            <a:endParaRPr lang="en-US" altLang="ja-JP" dirty="0"/>
          </a:p>
          <a:p>
            <a:pPr marL="0" indent="0">
              <a:buNone/>
            </a:pPr>
            <a:endParaRPr lang="en-US" altLang="ja-JP" b="1" dirty="0"/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866F1-F6C4-849C-5C28-0E0F6A604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8DCAC-E74B-C06A-BFAC-3BCF3A50AA63}"/>
              </a:ext>
            </a:extLst>
          </p:cNvPr>
          <p:cNvSpPr txBox="1"/>
          <p:nvPr/>
        </p:nvSpPr>
        <p:spPr>
          <a:xfrm>
            <a:off x="10244892" y="6488668"/>
            <a:ext cx="1527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2312.12849</a:t>
            </a:r>
          </a:p>
        </p:txBody>
      </p:sp>
      <p:pic>
        <p:nvPicPr>
          <p:cNvPr id="2050" name="Picture 2" descr="Brand New New Icon, HD Png Download , Transparent Png Image - PNGitem">
            <a:extLst>
              <a:ext uri="{FF2B5EF4-FFF2-40B4-BE49-F238E27FC236}">
                <a16:creationId xmlns:a16="http://schemas.microsoft.com/office/drawing/2014/main" id="{67876D3D-481E-3D07-B442-B6297D91A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356" y="6031154"/>
            <a:ext cx="880482" cy="508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3450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D71B7-8CB6-EB3A-11D2-300E09CDE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041" y="0"/>
            <a:ext cx="11875911" cy="1325563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divergences and Jensen divergences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Cumulant functions/Partition functions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0388A6-0FF4-5477-38AE-064D51BCE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754" y="2044543"/>
            <a:ext cx="8349335" cy="14633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A9568F-BA23-DAB6-618A-1C50E17FA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3619" y="1261727"/>
            <a:ext cx="2933700" cy="4857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7F727B-8818-4712-17BF-7DFFC39AFD53}"/>
              </a:ext>
            </a:extLst>
          </p:cNvPr>
          <p:cNvSpPr txBox="1"/>
          <p:nvPr/>
        </p:nvSpPr>
        <p:spPr>
          <a:xfrm>
            <a:off x="450231" y="1335211"/>
            <a:ext cx="6457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dirty="0"/>
              <a:t>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)=log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 </a:t>
            </a:r>
            <a:r>
              <a:rPr lang="ja-JP" altLang="en-US" sz="28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↔ </a:t>
            </a:r>
            <a:r>
              <a:rPr kumimoji="1" lang="en-US" altLang="ja-JP" sz="2800" dirty="0"/>
              <a:t>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)=exp(F(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))    </a:t>
            </a:r>
            <a:endParaRPr lang="ja-JP" altLang="en-US" sz="28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2DFE15C-F689-4C75-DD8C-EF566751B5DE}"/>
              </a:ext>
            </a:extLst>
          </p:cNvPr>
          <p:cNvSpPr txBox="1">
            <a:spLocks/>
          </p:cNvSpPr>
          <p:nvPr/>
        </p:nvSpPr>
        <p:spPr>
          <a:xfrm>
            <a:off x="313906" y="3507932"/>
            <a:ext cx="11042715" cy="6762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dirty="0"/>
              <a:t>And furthermore, we can define </a:t>
            </a:r>
            <a:r>
              <a:rPr lang="en-US" altLang="ja-JP" b="1" dirty="0">
                <a:solidFill>
                  <a:srgbClr val="FF0000"/>
                </a:solidFill>
              </a:rPr>
              <a:t>skewed Jensen divergences </a:t>
            </a:r>
            <a:r>
              <a:rPr lang="en-US" altLang="ja-JP" dirty="0"/>
              <a:t>from the convex generators as convexity gaps:</a:t>
            </a:r>
            <a:endParaRPr lang="ja-JP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819DEB-2DAB-5A6C-E15A-7898759BA5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87" y="4234775"/>
            <a:ext cx="7298551" cy="10712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F55455-295B-CCD5-4BD1-26A3F867B2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5017" y="6093531"/>
            <a:ext cx="5591175" cy="6096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C65893B-3294-44DE-98A1-65C6D1709B79}"/>
              </a:ext>
            </a:extLst>
          </p:cNvPr>
          <p:cNvSpPr txBox="1">
            <a:spLocks/>
          </p:cNvSpPr>
          <p:nvPr/>
        </p:nvSpPr>
        <p:spPr>
          <a:xfrm>
            <a:off x="245253" y="5742986"/>
            <a:ext cx="11042715" cy="67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dirty="0"/>
              <a:t>Including the </a:t>
            </a:r>
            <a:r>
              <a:rPr lang="en-US" altLang="ja-JP" b="1" dirty="0">
                <a:solidFill>
                  <a:srgbClr val="FF0000"/>
                </a:solidFill>
              </a:rPr>
              <a:t>symmetric Jensen divergence </a:t>
            </a:r>
            <a:r>
              <a:rPr lang="en-US" altLang="ja-JP" dirty="0"/>
              <a:t>when </a:t>
            </a:r>
            <a:r>
              <a:rPr lang="ja-JP" altLang="en-US" dirty="0"/>
              <a:t>𝛼</a:t>
            </a:r>
            <a:r>
              <a:rPr lang="en-US" altLang="ja-JP" dirty="0"/>
              <a:t>=1/2: </a:t>
            </a:r>
            <a:endParaRPr lang="ja-JP" alt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0589B3E-88C0-67EC-5957-F28A23E0B1E4}"/>
              </a:ext>
            </a:extLst>
          </p:cNvPr>
          <p:cNvSpPr txBox="1">
            <a:spLocks/>
          </p:cNvSpPr>
          <p:nvPr/>
        </p:nvSpPr>
        <p:spPr>
          <a:xfrm>
            <a:off x="835376" y="6395031"/>
            <a:ext cx="10521245" cy="30213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06CE3D-D162-5854-727F-F5FDE2121EB7}"/>
              </a:ext>
            </a:extLst>
          </p:cNvPr>
          <p:cNvSpPr txBox="1"/>
          <p:nvPr/>
        </p:nvSpPr>
        <p:spPr>
          <a:xfrm>
            <a:off x="245253" y="2010158"/>
            <a:ext cx="9341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4000" dirty="0"/>
              <a:t> ① </a:t>
            </a:r>
            <a:endParaRPr lang="ja-JP" altLang="en-US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898817-DEA2-101C-DB53-7EC65EFBB49B}"/>
              </a:ext>
            </a:extLst>
          </p:cNvPr>
          <p:cNvSpPr txBox="1"/>
          <p:nvPr/>
        </p:nvSpPr>
        <p:spPr>
          <a:xfrm>
            <a:off x="245253" y="2613934"/>
            <a:ext cx="9341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4000" dirty="0"/>
              <a:t> ② </a:t>
            </a:r>
            <a:endParaRPr lang="ja-JP" altLang="en-US" sz="4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30CEDE-3801-0744-69BB-9B0A12269C01}"/>
              </a:ext>
            </a:extLst>
          </p:cNvPr>
          <p:cNvSpPr txBox="1"/>
          <p:nvPr/>
        </p:nvSpPr>
        <p:spPr>
          <a:xfrm>
            <a:off x="279300" y="4247183"/>
            <a:ext cx="9341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800" dirty="0"/>
              <a:t> ① </a:t>
            </a:r>
            <a:endParaRPr lang="ja-JP" altLang="en-US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E6C889-37DE-6E14-E231-90980E550A91}"/>
              </a:ext>
            </a:extLst>
          </p:cNvPr>
          <p:cNvSpPr txBox="1"/>
          <p:nvPr/>
        </p:nvSpPr>
        <p:spPr>
          <a:xfrm>
            <a:off x="245253" y="4770403"/>
            <a:ext cx="9341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800" dirty="0"/>
              <a:t> ② </a:t>
            </a:r>
            <a:endParaRPr lang="ja-JP" alt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6525D1-102D-19BB-804B-8520B0CCE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24</a:t>
            </a:fld>
            <a:endParaRPr kumimoji="1" lang="ja-JP" alt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072F7EF-FE98-E6F2-34E7-6AF20E07E6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8470" y="3811970"/>
            <a:ext cx="3125705" cy="199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4222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9F75C-DF02-4081-2224-D0F45C76D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" y="166178"/>
            <a:ext cx="11873261" cy="1325563"/>
          </a:xfrm>
        </p:spPr>
        <p:txBody>
          <a:bodyPr>
            <a:noAutofit/>
          </a:bodyPr>
          <a:lstStyle/>
          <a:p>
            <a:r>
              <a:rPr kumimoji="1" lang="en-US" altLang="ja-JP" sz="3600" b="1" dirty="0">
                <a:solidFill>
                  <a:schemeClr val="accent5"/>
                </a:solidFill>
              </a:rPr>
              <a:t>KLD/</a:t>
            </a:r>
            <a:r>
              <a:rPr kumimoji="1" lang="el-GR" altLang="ja-JP" sz="3600" b="1" dirty="0">
                <a:solidFill>
                  <a:schemeClr val="accent5"/>
                </a:solidFill>
              </a:rPr>
              <a:t>α</a:t>
            </a:r>
            <a:r>
              <a:rPr kumimoji="1" lang="en-US" altLang="ja-JP" sz="3600" b="1" dirty="0">
                <a:solidFill>
                  <a:schemeClr val="accent5"/>
                </a:solidFill>
              </a:rPr>
              <a:t>-Bhattacharyya ⇔ Bregman/Jensen divergences</a:t>
            </a:r>
            <a:br>
              <a:rPr kumimoji="1" lang="en-US" altLang="ja-JP" sz="3600" b="1" dirty="0">
                <a:solidFill>
                  <a:schemeClr val="accent5"/>
                </a:solidFill>
              </a:rPr>
            </a:br>
            <a:r>
              <a:rPr kumimoji="1" lang="en-US" altLang="ja-JP" sz="3200" b="1" dirty="0">
                <a:solidFill>
                  <a:schemeClr val="accent5"/>
                </a:solidFill>
              </a:rPr>
              <a:t>when considering exponential families, F cumulant function</a:t>
            </a:r>
            <a:endParaRPr kumimoji="1" lang="ja-JP" altLang="en-US" sz="3600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716132-A605-B371-4355-1B6C003E1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25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28714-7241-8866-71BB-2F7D4585D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491741"/>
            <a:ext cx="12077700" cy="3924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3D3B12-BD00-6D01-8273-6756EA9C05F7}"/>
              </a:ext>
            </a:extLst>
          </p:cNvPr>
          <p:cNvSpPr txBox="1"/>
          <p:nvPr/>
        </p:nvSpPr>
        <p:spPr>
          <a:xfrm>
            <a:off x="624468" y="6259875"/>
            <a:ext cx="124178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Zhang, Divergence function, duality, and convex analysis,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Neural computation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16.1 (2004) 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+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Boltz. "The </a:t>
            </a:r>
            <a:r>
              <a:rPr lang="en-US" altLang="ja-JP" dirty="0" err="1">
                <a:solidFill>
                  <a:schemeClr val="accent6"/>
                </a:solidFill>
                <a:latin typeface="Arial" panose="020B0604020202020204" pitchFamily="34" charset="0"/>
              </a:rPr>
              <a:t>B</a:t>
            </a:r>
            <a:r>
              <a:rPr lang="en-US" altLang="ja-JP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urbea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-Rao and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B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hattacharyya centroids."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 (2011)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B7375C-149B-B9B0-EA54-1C4AAF9DA06B}"/>
              </a:ext>
            </a:extLst>
          </p:cNvPr>
          <p:cNvSpPr txBox="1"/>
          <p:nvPr/>
        </p:nvSpPr>
        <p:spPr>
          <a:xfrm>
            <a:off x="312234" y="5366259"/>
            <a:ext cx="117654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>
                <a:solidFill>
                  <a:srgbClr val="7030A0"/>
                </a:solidFill>
              </a:rPr>
              <a:t>Question: What are the reconstructed statistical divergences from Jensen-Bregman divergence J</a:t>
            </a:r>
            <a:r>
              <a:rPr lang="en-US" altLang="ja-JP" b="1" baseline="-25000" dirty="0">
                <a:solidFill>
                  <a:srgbClr val="7030A0"/>
                </a:solidFill>
              </a:rPr>
              <a:t>Z </a:t>
            </a:r>
            <a:r>
              <a:rPr lang="en-US" altLang="ja-JP" dirty="0"/>
              <a:t>/</a:t>
            </a:r>
            <a:r>
              <a:rPr lang="en-US" altLang="ja-JP" b="1" baseline="-25000" dirty="0">
                <a:solidFill>
                  <a:srgbClr val="7030A0"/>
                </a:solidFill>
              </a:rPr>
              <a:t> </a:t>
            </a:r>
            <a:r>
              <a:rPr lang="en-US" altLang="ja-JP" b="1" dirty="0">
                <a:solidFill>
                  <a:srgbClr val="7030A0"/>
                </a:solidFill>
              </a:rPr>
              <a:t>B</a:t>
            </a:r>
            <a:r>
              <a:rPr lang="en-US" altLang="ja-JP" b="1" baseline="-25000" dirty="0">
                <a:solidFill>
                  <a:srgbClr val="7030A0"/>
                </a:solidFill>
              </a:rPr>
              <a:t>Z</a:t>
            </a:r>
            <a:r>
              <a:rPr lang="en-US" altLang="ja-JP" b="1" dirty="0">
                <a:solidFill>
                  <a:srgbClr val="7030A0"/>
                </a:solidFill>
              </a:rPr>
              <a:t>?</a:t>
            </a:r>
          </a:p>
          <a:p>
            <a:r>
              <a:rPr lang="en-US" altLang="ja-JP" sz="1800" b="1" dirty="0">
                <a:solidFill>
                  <a:srgbClr val="7030A0"/>
                </a:solidFill>
              </a:rPr>
              <a:t>When Z</a:t>
            </a:r>
            <a:r>
              <a:rPr lang="en-US" altLang="ja-JP" b="1" dirty="0">
                <a:solidFill>
                  <a:srgbClr val="7030A0"/>
                </a:solidFill>
              </a:rPr>
              <a:t> is</a:t>
            </a:r>
            <a:r>
              <a:rPr lang="en-US" altLang="ja-JP" sz="1800" b="1" dirty="0">
                <a:solidFill>
                  <a:srgbClr val="7030A0"/>
                </a:solidFill>
              </a:rPr>
              <a:t> partition function instead of F </a:t>
            </a:r>
            <a:r>
              <a:rPr lang="en-US" altLang="ja-JP" b="1" dirty="0">
                <a:solidFill>
                  <a:srgbClr val="7030A0"/>
                </a:solidFill>
              </a:rPr>
              <a:t>cumulant function?</a:t>
            </a:r>
            <a:endParaRPr lang="ja-JP" altLang="en-US" sz="1800" b="1" dirty="0">
              <a:solidFill>
                <a:srgbClr val="7030A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82293-3C64-92C6-FB8D-AEB07359A00D}"/>
              </a:ext>
            </a:extLst>
          </p:cNvPr>
          <p:cNvSpPr txBox="1"/>
          <p:nvPr/>
        </p:nvSpPr>
        <p:spPr>
          <a:xfrm>
            <a:off x="7895063" y="1996068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Jensen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31BB44-E9FF-C4FA-BE7A-592B47C2A96F}"/>
              </a:ext>
            </a:extLst>
          </p:cNvPr>
          <p:cNvSpPr txBox="1"/>
          <p:nvPr/>
        </p:nvSpPr>
        <p:spPr>
          <a:xfrm>
            <a:off x="7895063" y="4169434"/>
            <a:ext cx="3267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F476D9-BD38-2753-B91B-35040594B2BC}"/>
              </a:ext>
            </a:extLst>
          </p:cNvPr>
          <p:cNvSpPr txBox="1"/>
          <p:nvPr/>
        </p:nvSpPr>
        <p:spPr>
          <a:xfrm>
            <a:off x="8005605" y="3285700"/>
            <a:ext cx="4294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highlight>
                  <a:srgbClr val="FFFF00"/>
                </a:highlight>
              </a:rPr>
              <a:t>Approximate BD with JD for</a:t>
            </a:r>
            <a:r>
              <a:rPr kumimoji="1" lang="el-GR" altLang="ja-JP" b="1" dirty="0">
                <a:highlight>
                  <a:srgbClr val="FFFF00"/>
                </a:highlight>
              </a:rPr>
              <a:t>α=ε≅0</a:t>
            </a:r>
            <a:r>
              <a:rPr kumimoji="1" lang="en-US" altLang="ja-JP" b="1" dirty="0">
                <a:highlight>
                  <a:srgbClr val="FFFF00"/>
                </a:highlight>
              </a:rPr>
              <a:t> </a:t>
            </a:r>
            <a:endParaRPr kumimoji="1" lang="ja-JP" altLang="en-US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58525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6AF0DE9-E394-C222-7214-20DEBE9A5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646" y="3138267"/>
            <a:ext cx="5297311" cy="117639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5F23DBC-FD7B-6A07-D3EA-329F03FB4894}"/>
              </a:ext>
            </a:extLst>
          </p:cNvPr>
          <p:cNvSpPr txBox="1">
            <a:spLocks/>
          </p:cNvSpPr>
          <p:nvPr/>
        </p:nvSpPr>
        <p:spPr>
          <a:xfrm>
            <a:off x="204280" y="0"/>
            <a:ext cx="1178992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600" b="1" dirty="0">
                <a:solidFill>
                  <a:schemeClr val="accent5"/>
                </a:solidFill>
              </a:rPr>
              <a:t>Bregman divergences corresponding to partition functions</a:t>
            </a:r>
            <a:endParaRPr lang="ja-JP" altLang="en-US" sz="3600" b="1" dirty="0">
              <a:solidFill>
                <a:schemeClr val="accent5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D97FC9-0049-63E9-9376-42ED17EC7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3" y="2967876"/>
            <a:ext cx="6077957" cy="12044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1A75A7-08E8-F481-885D-0823595D5017}"/>
              </a:ext>
            </a:extLst>
          </p:cNvPr>
          <p:cNvSpPr txBox="1"/>
          <p:nvPr/>
        </p:nvSpPr>
        <p:spPr>
          <a:xfrm>
            <a:off x="614485" y="4521353"/>
            <a:ext cx="4495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Amari </a:t>
            </a:r>
            <a:r>
              <a:rPr kumimoji="1" lang="el-GR" altLang="ja-JP" sz="2000" b="1" dirty="0">
                <a:solidFill>
                  <a:srgbClr val="FF0000"/>
                </a:solidFill>
                <a:highlight>
                  <a:srgbClr val="FFFF00"/>
                </a:highlight>
              </a:rPr>
              <a:t>α</a:t>
            </a:r>
            <a:r>
              <a:rPr kumimoji="1" lang="en-US" altLang="ja-JP" sz="2000" b="1" dirty="0">
                <a:solidFill>
                  <a:srgbClr val="FF0000"/>
                </a:solidFill>
                <a:highlight>
                  <a:srgbClr val="FFFF00"/>
                </a:highlight>
              </a:rPr>
              <a:t>-divergences extended to </a:t>
            </a:r>
          </a:p>
          <a:p>
            <a:pPr algn="ctr"/>
            <a:r>
              <a:rPr lang="en-US" altLang="ja-JP" sz="2000" b="1" dirty="0">
                <a:solidFill>
                  <a:srgbClr val="FF0000"/>
                </a:solidFill>
                <a:highlight>
                  <a:srgbClr val="FFFF00"/>
                </a:highlight>
              </a:rPr>
              <a:t>positive measures</a:t>
            </a:r>
            <a:endParaRPr kumimoji="1" lang="ja-JP" altLang="en-US" sz="20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6971654A-F866-BE72-ADA2-DE5D67FBBBE3}"/>
              </a:ext>
            </a:extLst>
          </p:cNvPr>
          <p:cNvSpPr/>
          <p:nvPr/>
        </p:nvSpPr>
        <p:spPr>
          <a:xfrm>
            <a:off x="5930142" y="4530774"/>
            <a:ext cx="832744" cy="35903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0220FC-3526-9FAE-69AA-BFB515B95139}"/>
              </a:ext>
            </a:extLst>
          </p:cNvPr>
          <p:cNvSpPr txBox="1"/>
          <p:nvPr/>
        </p:nvSpPr>
        <p:spPr>
          <a:xfrm>
            <a:off x="7100609" y="4422806"/>
            <a:ext cx="45079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Scaled skewed Jensen divergence </a:t>
            </a:r>
          </a:p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for </a:t>
            </a:r>
            <a:r>
              <a:rPr lang="en-US" altLang="ja-JP" sz="2000" b="1" dirty="0">
                <a:solidFill>
                  <a:srgbClr val="FF0000"/>
                </a:solidFill>
              </a:rPr>
              <a:t>partition function Z</a:t>
            </a:r>
            <a:endParaRPr kumimoji="1" lang="ja-JP" altLang="en-US" sz="2000" b="1" dirty="0">
              <a:solidFill>
                <a:srgbClr val="FF0000"/>
              </a:solidFill>
            </a:endParaRPr>
          </a:p>
        </p:txBody>
      </p:sp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66038CB2-2D6A-F01D-C4EB-A1360DECB0EE}"/>
              </a:ext>
            </a:extLst>
          </p:cNvPr>
          <p:cNvSpPr/>
          <p:nvPr/>
        </p:nvSpPr>
        <p:spPr>
          <a:xfrm>
            <a:off x="5930142" y="3622814"/>
            <a:ext cx="832744" cy="35903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069974-4157-1A4C-189E-415E4E996CEC}"/>
              </a:ext>
            </a:extLst>
          </p:cNvPr>
          <p:cNvSpPr txBox="1"/>
          <p:nvPr/>
        </p:nvSpPr>
        <p:spPr>
          <a:xfrm>
            <a:off x="703694" y="5171898"/>
            <a:ext cx="101841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J</a:t>
            </a:r>
            <a:r>
              <a:rPr lang="en-US" altLang="ja-JP" baseline="-25000" dirty="0"/>
              <a:t>Z</a:t>
            </a:r>
            <a:r>
              <a:rPr lang="en-US" altLang="ja-JP" sz="2400" dirty="0"/>
              <a:t> corresponds to the  </a:t>
            </a:r>
            <a:r>
              <a:rPr lang="en-US" altLang="ja-JP" sz="2400" b="1" dirty="0">
                <a:solidFill>
                  <a:srgbClr val="FF0000"/>
                </a:solidFill>
              </a:rPr>
              <a:t>extended </a:t>
            </a:r>
            <a:r>
              <a:rPr kumimoji="1" lang="el-GR" altLang="ja-JP" sz="2400" b="1" dirty="0">
                <a:solidFill>
                  <a:srgbClr val="FF0000"/>
                </a:solidFill>
              </a:rPr>
              <a:t>α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-</a:t>
            </a:r>
            <a:r>
              <a:rPr lang="en-US" altLang="ja-JP" sz="2400" b="1" dirty="0">
                <a:solidFill>
                  <a:srgbClr val="FF0000"/>
                </a:solidFill>
              </a:rPr>
              <a:t>divergences</a:t>
            </a:r>
            <a:endParaRPr lang="en-US" altLang="ja-JP" sz="2400" dirty="0"/>
          </a:p>
          <a:p>
            <a:r>
              <a:rPr lang="en-US" altLang="ja-JP" sz="2400" dirty="0"/>
              <a:t>B</a:t>
            </a:r>
            <a:r>
              <a:rPr lang="en-US" altLang="ja-JP" sz="2400" baseline="-25000" dirty="0"/>
              <a:t>Z</a:t>
            </a:r>
            <a:r>
              <a:rPr lang="en-US" altLang="ja-JP" sz="2400" dirty="0"/>
              <a:t> corresponds to the reverse </a:t>
            </a:r>
            <a:r>
              <a:rPr lang="en-US" altLang="ja-JP" sz="2400" b="1" dirty="0">
                <a:solidFill>
                  <a:srgbClr val="FF0000"/>
                </a:solidFill>
              </a:rPr>
              <a:t>extended </a:t>
            </a:r>
            <a:r>
              <a:rPr lang="en-US" altLang="ja-JP" sz="2400" b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sz="2400" b="1" dirty="0">
                <a:solidFill>
                  <a:srgbClr val="FF0000"/>
                </a:solidFill>
              </a:rPr>
              <a:t> divergence</a:t>
            </a:r>
            <a:endParaRPr lang="en-US" altLang="ja-JP" sz="2400" dirty="0"/>
          </a:p>
          <a:p>
            <a:endParaRPr lang="en-US" altLang="ja-JP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983A30-7DF5-8CC4-27C9-3C2F9C984880}"/>
              </a:ext>
            </a:extLst>
          </p:cNvPr>
          <p:cNvSpPr txBox="1"/>
          <p:nvPr/>
        </p:nvSpPr>
        <p:spPr>
          <a:xfrm>
            <a:off x="359139" y="2306918"/>
            <a:ext cx="113973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000" b="1" dirty="0">
                <a:solidFill>
                  <a:srgbClr val="7030A0"/>
                </a:solidFill>
              </a:rPr>
              <a:t>Question: What is the reconstructed statistical divergence from Bregman divergence B</a:t>
            </a:r>
            <a:r>
              <a:rPr lang="en-US" altLang="ja-JP" sz="2000" b="1" baseline="-25000" dirty="0">
                <a:solidFill>
                  <a:srgbClr val="7030A0"/>
                </a:solidFill>
              </a:rPr>
              <a:t>Z</a:t>
            </a:r>
            <a:r>
              <a:rPr lang="en-US" altLang="ja-JP" sz="2000" b="1" dirty="0">
                <a:solidFill>
                  <a:srgbClr val="7030A0"/>
                </a:solidFill>
              </a:rPr>
              <a:t>?</a:t>
            </a:r>
            <a:endParaRPr lang="ja-JP" altLang="en-US" sz="2000" b="1" dirty="0">
              <a:solidFill>
                <a:srgbClr val="7030A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53160F-C1C1-2E98-9624-62BB94E51921}"/>
              </a:ext>
            </a:extLst>
          </p:cNvPr>
          <p:cNvSpPr txBox="1"/>
          <p:nvPr/>
        </p:nvSpPr>
        <p:spPr>
          <a:xfrm>
            <a:off x="3207483" y="6197190"/>
            <a:ext cx="9114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"Divergences Induced by the Cumulant and Partition Functions of Exponential Families 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and Their Deformations Induced by Comparative Convexity."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26.3 (2024)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4759DA6-B815-24D2-A60F-6998B1C0F8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1594" y="940794"/>
            <a:ext cx="5010150" cy="1238250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886644E-5174-DFD2-3B9E-756D00687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7844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C44F3-6457-5788-B302-9C2901B23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278" y="-77246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Monte Carlo Bregman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B1221-3134-AD60-EE62-7112E36C9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278" y="992591"/>
            <a:ext cx="11831444" cy="4351338"/>
          </a:xfrm>
        </p:spPr>
        <p:txBody>
          <a:bodyPr/>
          <a:lstStyle/>
          <a:p>
            <a:r>
              <a:rPr kumimoji="1" lang="en-US" altLang="ja-JP" dirty="0"/>
              <a:t>In some cases, integral Bregman generators are not available in closed-form or </a:t>
            </a:r>
            <a:r>
              <a:rPr kumimoji="1" lang="en-US" altLang="ja-JP" b="1" dirty="0">
                <a:solidFill>
                  <a:schemeClr val="accent4"/>
                </a:solidFill>
              </a:rPr>
              <a:t>computationally intractable</a:t>
            </a:r>
            <a:r>
              <a:rPr kumimoji="1" lang="en-US" altLang="ja-JP" dirty="0"/>
              <a:t>. Examples:</a:t>
            </a: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Polynomial(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x),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  or </a:t>
            </a:r>
            <a:r>
              <a:rPr lang="en-US" altLang="ja-JP" b="1" dirty="0">
                <a:solidFill>
                  <a:srgbClr val="FF0000"/>
                </a:solidFill>
              </a:rPr>
              <a:t>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el-GR" altLang="ja-JP" b="1" dirty="0">
                <a:solidFill>
                  <a:srgbClr val="FF0000"/>
                </a:solidFill>
              </a:rPr>
              <a:t>Σ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exp(&lt;x,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  </a:t>
            </a:r>
            <a:endParaRPr lang="en-US" altLang="ja-JP" dirty="0"/>
          </a:p>
          <a:p>
            <a:r>
              <a:rPr kumimoji="1" lang="en-US" altLang="ja-JP" dirty="0"/>
              <a:t>By MC importance sampling on the integral, get </a:t>
            </a:r>
            <a:r>
              <a:rPr kumimoji="1" lang="en-US" altLang="ja-JP" i="1" dirty="0"/>
              <a:t>with high probability a convex function approximating the generator</a:t>
            </a:r>
            <a:r>
              <a:rPr kumimoji="1" lang="en-US" altLang="ja-JP" dirty="0"/>
              <a:t>. Perform algorithms on this </a:t>
            </a:r>
            <a:r>
              <a:rPr kumimoji="1" lang="en-US" altLang="ja-JP" b="1" dirty="0">
                <a:solidFill>
                  <a:schemeClr val="accent4"/>
                </a:solidFill>
              </a:rPr>
              <a:t>randomized Bregman manifolds </a:t>
            </a:r>
            <a:r>
              <a:rPr kumimoji="1" lang="en-US" altLang="ja-JP" dirty="0"/>
              <a:t>to get </a:t>
            </a:r>
            <a:r>
              <a:rPr kumimoji="1" lang="en-US" altLang="ja-JP" dirty="0">
                <a:solidFill>
                  <a:schemeClr val="accent4"/>
                </a:solidFill>
              </a:rPr>
              <a:t>consistent algorithms</a:t>
            </a:r>
            <a:r>
              <a:rPr kumimoji="1" lang="en-US" altLang="ja-JP" dirty="0"/>
              <a:t>.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E5202-444C-F4A0-135C-88750605B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47CADA-6093-07BB-7F2A-35807981A7EF}"/>
              </a:ext>
            </a:extLst>
          </p:cNvPr>
          <p:cNvSpPr txBox="1"/>
          <p:nvPr/>
        </p:nvSpPr>
        <p:spPr>
          <a:xfrm>
            <a:off x="359645" y="6239348"/>
            <a:ext cx="5814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Monte Carlo information-geometric structures</a:t>
            </a:r>
          </a:p>
          <a:p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Geometric Structures of Information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(2019): 69-103.</a:t>
            </a:r>
            <a:endParaRPr kumimoji="1"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48F1B3-94F2-CFAB-57B9-1FFDE476B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80" y="3883907"/>
            <a:ext cx="6268645" cy="7547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19368B-A234-A6EE-391B-040374253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80" y="5174579"/>
            <a:ext cx="5808089" cy="6908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8BC8E1-CAB3-87A0-CA6F-CDD95A5B34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5112" y="3640442"/>
            <a:ext cx="4324350" cy="3217558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C1C804DA-ADCF-D280-241E-CB56CECBC808}"/>
              </a:ext>
            </a:extLst>
          </p:cNvPr>
          <p:cNvSpPr/>
          <p:nvPr/>
        </p:nvSpPr>
        <p:spPr>
          <a:xfrm>
            <a:off x="2038719" y="4634568"/>
            <a:ext cx="1416205" cy="40144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F21949-CC98-F2D9-4AE8-3C5813D5E98A}"/>
              </a:ext>
            </a:extLst>
          </p:cNvPr>
          <p:cNvSpPr txBox="1"/>
          <p:nvPr/>
        </p:nvSpPr>
        <p:spPr>
          <a:xfrm>
            <a:off x="3051375" y="5865409"/>
            <a:ext cx="3600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Stochastic Bregman generator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66D564-6084-3AD3-8F2F-C237676EFA82}"/>
              </a:ext>
            </a:extLst>
          </p:cNvPr>
          <p:cNvSpPr txBox="1"/>
          <p:nvPr/>
        </p:nvSpPr>
        <p:spPr>
          <a:xfrm>
            <a:off x="3964744" y="4630229"/>
            <a:ext cx="24705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dirty="0"/>
              <a:t>Monte Carlo</a:t>
            </a:r>
          </a:p>
          <a:p>
            <a:pPr algn="ctr"/>
            <a:r>
              <a:rPr lang="en-US" altLang="ja-JP" dirty="0"/>
              <a:t>Information geometry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907435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1DBC0-1649-F061-D44F-2B641703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992" y="18255"/>
            <a:ext cx="11887476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An example of Information </a:t>
            </a:r>
            <a:r>
              <a:rPr lang="en-US" altLang="ja-JP" b="1" dirty="0">
                <a:solidFill>
                  <a:schemeClr val="accent5"/>
                </a:solidFill>
              </a:rPr>
              <a:t>G</a:t>
            </a:r>
            <a:r>
              <a:rPr kumimoji="1" lang="en-US" altLang="ja-JP" b="1" dirty="0">
                <a:solidFill>
                  <a:schemeClr val="accent5"/>
                </a:solidFill>
              </a:rPr>
              <a:t>eometry in action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8F009-6E2F-CD6E-3BDF-73A44890B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544" y="1360098"/>
            <a:ext cx="11584021" cy="4351338"/>
          </a:xfrm>
        </p:spPr>
        <p:txBody>
          <a:bodyPr/>
          <a:lstStyle/>
          <a:p>
            <a:r>
              <a:rPr kumimoji="1" lang="en-US" altLang="ja-JP" dirty="0"/>
              <a:t>Set of </a:t>
            </a:r>
            <a:r>
              <a:rPr kumimoji="1" lang="en-US" altLang="ja-JP" dirty="0">
                <a:solidFill>
                  <a:srgbClr val="FF0000"/>
                </a:solidFill>
              </a:rPr>
              <a:t>categorical distributions </a:t>
            </a:r>
            <a:r>
              <a:rPr kumimoji="1" lang="en-US" altLang="ja-JP" dirty="0"/>
              <a:t>form a </a:t>
            </a:r>
            <a:r>
              <a:rPr kumimoji="1" lang="en-US" altLang="ja-JP" b="1" dirty="0">
                <a:solidFill>
                  <a:srgbClr val="FF0000"/>
                </a:solidFill>
              </a:rPr>
              <a:t>mixture family M</a:t>
            </a:r>
            <a:r>
              <a:rPr kumimoji="1" lang="en-US" altLang="ja-JP" dirty="0"/>
              <a:t>, a Bregman manifold for the negentropy generator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Given a set of n discrete </a:t>
            </a:r>
            <a:r>
              <a:rPr lang="en-US" altLang="ja-JP" dirty="0"/>
              <a:t>distributions (categorical distributions, normalized histograms), calculate its </a:t>
            </a:r>
            <a:r>
              <a:rPr lang="en-US" altLang="ja-JP" b="1" dirty="0">
                <a:solidFill>
                  <a:srgbClr val="FF0000"/>
                </a:solidFill>
              </a:rPr>
              <a:t>Jensen-Shannon centroid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2ACF6D-1D3B-0D27-A452-D851B7BD6426}"/>
              </a:ext>
            </a:extLst>
          </p:cNvPr>
          <p:cNvSpPr txBox="1"/>
          <p:nvPr/>
        </p:nvSpPr>
        <p:spPr>
          <a:xfrm>
            <a:off x="0" y="6470413"/>
            <a:ext cx="125308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On a generalization of the Jensen–Shannon divergence and the Jensen–Shannon centroid,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22.2 (2020)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4A8746-C3DB-0F4C-942A-762C594FF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94" y="5501667"/>
            <a:ext cx="5457825" cy="657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5C9A9B-C9C3-09E3-78E9-91300FE5B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1968" y="5462274"/>
            <a:ext cx="3543300" cy="6286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6924EB-593A-5CD9-21A7-D2DC3258A1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9048" y="6130208"/>
            <a:ext cx="2171700" cy="3143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A90934A-0DE6-61ED-DA56-3842B5990B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313" y="2234865"/>
            <a:ext cx="5715000" cy="95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88EBD0-579B-4E19-1E37-4289012D36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5521" y="3261061"/>
            <a:ext cx="6324600" cy="8191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013F2AC-D83C-5292-7314-9C44753F77B9}"/>
              </a:ext>
            </a:extLst>
          </p:cNvPr>
          <p:cNvSpPr txBox="1"/>
          <p:nvPr/>
        </p:nvSpPr>
        <p:spPr>
          <a:xfrm>
            <a:off x="7559048" y="1898430"/>
            <a:ext cx="39036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A mixture family is closed </a:t>
            </a:r>
          </a:p>
          <a:p>
            <a:r>
              <a:rPr kumimoji="1" lang="en-US" altLang="ja-JP" sz="2400" dirty="0"/>
              <a:t>under mixture operations</a:t>
            </a:r>
            <a:endParaRPr kumimoji="1" lang="ja-JP" altLang="en-US" sz="240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41C32947-B7DF-DAA8-EA3F-9F9261D7B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9CCED9-71F6-2C71-9868-79A673B6D8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71213" y="2719891"/>
            <a:ext cx="1519069" cy="141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229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triangle&#10;&#10;Description automatically generated">
            <a:extLst>
              <a:ext uri="{FF2B5EF4-FFF2-40B4-BE49-F238E27FC236}">
                <a16:creationId xmlns:a16="http://schemas.microsoft.com/office/drawing/2014/main" id="{773E9C34-1D88-D135-FE3E-1F85BCF15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25" y="1239023"/>
            <a:ext cx="4664302" cy="46643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56FA65-D77A-3800-A641-7F0D74952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41" y="5163015"/>
            <a:ext cx="3232882" cy="4187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F136DD-7C18-0430-9E9A-0CA82EAFC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24" y="18255"/>
            <a:ext cx="12045171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Dual e/m geodesics and Fisher-Rao geodesics on the categorical manifold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6" name="Content Placeholder 5" descr="A diagram of a triangle&#10;&#10;Description automatically generated">
            <a:extLst>
              <a:ext uri="{FF2B5EF4-FFF2-40B4-BE49-F238E27FC236}">
                <a16:creationId xmlns:a16="http://schemas.microsoft.com/office/drawing/2014/main" id="{7DC53450-DA47-C02C-2F70-469DEDCB5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298" y="1343818"/>
            <a:ext cx="4780433" cy="478043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D2B1B-61A4-C0E1-D8B4-B5B518D09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DC7885-CADC-2DF4-6A7B-D20BD4B43DE2}"/>
              </a:ext>
            </a:extLst>
          </p:cNvPr>
          <p:cNvSpPr txBox="1"/>
          <p:nvPr/>
        </p:nvSpPr>
        <p:spPr>
          <a:xfrm>
            <a:off x="3992954" y="5758070"/>
            <a:ext cx="277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Exponential ∇-geodesic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B0F164-2D62-D5F0-C77F-6542C6CF4879}"/>
              </a:ext>
            </a:extLst>
          </p:cNvPr>
          <p:cNvSpPr txBox="1"/>
          <p:nvPr/>
        </p:nvSpPr>
        <p:spPr>
          <a:xfrm>
            <a:off x="3992954" y="6050308"/>
            <a:ext cx="2448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0070C0"/>
                </a:solidFill>
              </a:rPr>
              <a:t>Mixture ∇*-geodesic</a:t>
            </a:r>
            <a:endParaRPr kumimoji="1" lang="ja-JP" altLang="en-US" dirty="0">
              <a:solidFill>
                <a:srgbClr val="0070C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073A26-0096-4E8F-297E-D93307D4F826}"/>
              </a:ext>
            </a:extLst>
          </p:cNvPr>
          <p:cNvSpPr txBox="1"/>
          <p:nvPr/>
        </p:nvSpPr>
        <p:spPr>
          <a:xfrm>
            <a:off x="3992954" y="6342546"/>
            <a:ext cx="420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rgbClr val="FF66FF"/>
                </a:solidFill>
              </a:rPr>
              <a:t>Fisher-Rao ∇</a:t>
            </a:r>
            <a:r>
              <a:rPr kumimoji="1" lang="en-US" altLang="ja-JP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dirty="0">
                <a:solidFill>
                  <a:srgbClr val="FF66FF"/>
                </a:solidFill>
              </a:rPr>
              <a:t>-geodesic (Levi-Civita )</a:t>
            </a:r>
            <a:endParaRPr kumimoji="1" lang="ja-JP" altLang="en-US" dirty="0">
              <a:solidFill>
                <a:srgbClr val="FF66FF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3042558-DECB-442C-808C-CC9EDCCE72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7066" y="1594775"/>
            <a:ext cx="1017932" cy="106045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2BF8A7CE-3DF8-C020-8756-24BDAD32F73C}"/>
              </a:ext>
            </a:extLst>
          </p:cNvPr>
          <p:cNvGrpSpPr/>
          <p:nvPr/>
        </p:nvGrpSpPr>
        <p:grpSpPr>
          <a:xfrm>
            <a:off x="2817732" y="1564888"/>
            <a:ext cx="873891" cy="727346"/>
            <a:chOff x="2817732" y="1564888"/>
            <a:chExt cx="873891" cy="72734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65146C6-CCAC-7DD5-95D3-C2AB90C99F57}"/>
                </a:ext>
              </a:extLst>
            </p:cNvPr>
            <p:cNvCxnSpPr/>
            <p:nvPr/>
          </p:nvCxnSpPr>
          <p:spPr>
            <a:xfrm>
              <a:off x="2817732" y="2196790"/>
              <a:ext cx="87389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731FEB2-5D52-C011-9144-66FFE7C317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68631" y="1564888"/>
              <a:ext cx="0" cy="72734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12C074-F45D-79A0-469E-6F9895DBE096}"/>
                </a:ext>
              </a:extLst>
            </p:cNvPr>
            <p:cNvCxnSpPr>
              <a:cxnSpLocks/>
            </p:cNvCxnSpPr>
            <p:nvPr/>
          </p:nvCxnSpPr>
          <p:spPr>
            <a:xfrm>
              <a:off x="2968631" y="1694985"/>
              <a:ext cx="611456" cy="5018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732CF81-790E-830E-B9F6-B8D2A6FB4614}"/>
              </a:ext>
            </a:extLst>
          </p:cNvPr>
          <p:cNvSpPr txBox="1"/>
          <p:nvPr/>
        </p:nvSpPr>
        <p:spPr>
          <a:xfrm>
            <a:off x="3154318" y="1599422"/>
            <a:ext cx="602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Δ</a:t>
            </a:r>
            <a:r>
              <a:rPr lang="en-US" altLang="ja-JP" baseline="-25000" dirty="0"/>
              <a:t>1</a:t>
            </a:r>
            <a:endParaRPr lang="ja-JP" altLang="en-US" baseline="-25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B951E0-08A5-4390-3080-087F7C31B4DB}"/>
              </a:ext>
            </a:extLst>
          </p:cNvPr>
          <p:cNvSpPr txBox="1"/>
          <p:nvPr/>
        </p:nvSpPr>
        <p:spPr>
          <a:xfrm>
            <a:off x="3034036" y="2285893"/>
            <a:ext cx="3902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E3DC7-4BB6-AC67-2018-83D6DCF16A05}"/>
              </a:ext>
            </a:extLst>
          </p:cNvPr>
          <p:cNvSpPr txBox="1"/>
          <p:nvPr/>
        </p:nvSpPr>
        <p:spPr>
          <a:xfrm>
            <a:off x="3489732" y="2285893"/>
            <a:ext cx="47884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FF0000"/>
                </a:solidFill>
              </a:rPr>
              <a:t>Exponential ∇-geodesic</a:t>
            </a:r>
            <a:endParaRPr kumimoji="1" lang="ja-JP" altLang="en-US" sz="3200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DA9248-7292-624B-12AE-7EC3E0F78E6B}"/>
              </a:ext>
            </a:extLst>
          </p:cNvPr>
          <p:cNvSpPr txBox="1"/>
          <p:nvPr/>
        </p:nvSpPr>
        <p:spPr>
          <a:xfrm>
            <a:off x="3446395" y="3051492"/>
            <a:ext cx="4209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1C01BF"/>
                </a:solidFill>
              </a:rPr>
              <a:t>Mixture ∇*-geodesic</a:t>
            </a:r>
            <a:endParaRPr kumimoji="1" lang="ja-JP" altLang="en-US" sz="3200" dirty="0">
              <a:solidFill>
                <a:srgbClr val="1C01B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CD6760-1CE9-34D0-BCAC-29C4CA71688F}"/>
              </a:ext>
            </a:extLst>
          </p:cNvPr>
          <p:cNvSpPr txBox="1"/>
          <p:nvPr/>
        </p:nvSpPr>
        <p:spPr>
          <a:xfrm>
            <a:off x="3446395" y="3726604"/>
            <a:ext cx="48751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solidFill>
                  <a:srgbClr val="FF66FF"/>
                </a:solidFill>
              </a:rPr>
              <a:t>Fisher-Rao ∇</a:t>
            </a:r>
            <a:r>
              <a:rPr kumimoji="1" lang="en-US" altLang="ja-JP" sz="3200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sz="3200" dirty="0">
                <a:solidFill>
                  <a:srgbClr val="FF66FF"/>
                </a:solidFill>
              </a:rPr>
              <a:t>-geodesic </a:t>
            </a:r>
          </a:p>
          <a:p>
            <a:r>
              <a:rPr kumimoji="1" lang="en-US" altLang="ja-JP" sz="3200" dirty="0">
                <a:solidFill>
                  <a:srgbClr val="FF66FF"/>
                </a:solidFill>
              </a:rPr>
              <a:t>(Levi-Civita )</a:t>
            </a:r>
            <a:endParaRPr kumimoji="1" lang="ja-JP" altLang="en-US" sz="3200" dirty="0">
              <a:solidFill>
                <a:srgbClr val="FF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518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C533-501A-9600-BFF8-F496B17E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02" y="-109728"/>
            <a:ext cx="11707897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divergence: Taylor remainder viewpoint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0DECEF-9A9F-8C57-2B4C-6244D826D406}"/>
              </a:ext>
            </a:extLst>
          </p:cNvPr>
          <p:cNvSpPr txBox="1"/>
          <p:nvPr/>
        </p:nvSpPr>
        <p:spPr>
          <a:xfrm>
            <a:off x="172472" y="1703692"/>
            <a:ext cx="12131040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dirty="0"/>
              <a:t>BDs are non-negative because = remainder of Taylor 1</a:t>
            </a:r>
            <a:r>
              <a:rPr lang="en-US" altLang="ja-JP" sz="2400" baseline="30000" dirty="0"/>
              <a:t>st</a:t>
            </a:r>
            <a:r>
              <a:rPr lang="en-US" altLang="ja-JP" sz="2400" dirty="0"/>
              <a:t> order expansion </a:t>
            </a:r>
            <a:r>
              <a:rPr lang="en-US" altLang="ja-JP" sz="2400" dirty="0" err="1"/>
              <a:t>wrt</a:t>
            </a:r>
            <a:r>
              <a:rPr lang="en-US" altLang="ja-JP" sz="2400" dirty="0"/>
              <a:t> </a:t>
            </a:r>
            <a:r>
              <a:rPr lang="el-GR" altLang="ja-JP" sz="2400" b="0" i="0" dirty="0">
                <a:effectLst/>
              </a:rPr>
              <a:t>θ</a:t>
            </a:r>
            <a:r>
              <a:rPr lang="en-US" altLang="ja-JP" sz="2400" b="0" i="0" baseline="-25000" dirty="0">
                <a:effectLst/>
              </a:rPr>
              <a:t>2</a:t>
            </a:r>
            <a:r>
              <a:rPr lang="en-US" altLang="ja-JP" sz="2400" dirty="0"/>
              <a:t>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ja-JP" sz="2400" dirty="0"/>
          </a:p>
          <a:p>
            <a:r>
              <a:rPr lang="en-US" altLang="ja-JP" sz="2400" dirty="0"/>
              <a:t>                  </a:t>
            </a:r>
            <a:r>
              <a:rPr lang="en-US" altLang="ja-JP" sz="2400" dirty="0">
                <a:highlight>
                  <a:srgbClr val="FFFF00"/>
                </a:highlight>
              </a:rPr>
              <a:t>F(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lang="en-US" altLang="ja-JP" sz="2400" dirty="0">
                <a:highlight>
                  <a:srgbClr val="FFFF00"/>
                </a:highlight>
              </a:rPr>
              <a:t>)= F(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aseline="-25000" dirty="0">
                <a:highlight>
                  <a:srgbClr val="FFFF00"/>
                </a:highlight>
              </a:rPr>
              <a:t>2</a:t>
            </a:r>
            <a:r>
              <a:rPr lang="en-US" altLang="ja-JP" sz="2400" dirty="0">
                <a:highlight>
                  <a:srgbClr val="FFFF00"/>
                </a:highlight>
              </a:rPr>
              <a:t>)+&lt;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0" i="0" dirty="0">
                <a:effectLst/>
                <a:highlight>
                  <a:srgbClr val="FFFF00"/>
                </a:highlight>
              </a:rPr>
              <a:t>-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2 ,</a:t>
            </a:r>
            <a:r>
              <a:rPr lang="el-GR" altLang="ja-JP" sz="2400" b="0" i="0" dirty="0">
                <a:solidFill>
                  <a:srgbClr val="DF000F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l-GR" altLang="ja-JP" sz="2400" i="0" dirty="0">
                <a:effectLst/>
                <a:highlight>
                  <a:srgbClr val="FFFF00"/>
                </a:highlight>
              </a:rPr>
              <a:t>∇</a:t>
            </a:r>
            <a:r>
              <a:rPr lang="en-US" altLang="ja-JP" sz="2400" i="0" dirty="0">
                <a:effectLst/>
                <a:highlight>
                  <a:srgbClr val="FFFF00"/>
                </a:highlight>
              </a:rPr>
              <a:t>F(</a:t>
            </a:r>
            <a:r>
              <a:rPr lang="el-GR" altLang="ja-JP" sz="2400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i="0" baseline="-25000" dirty="0">
                <a:effectLst/>
                <a:highlight>
                  <a:srgbClr val="FFFF00"/>
                </a:highlight>
              </a:rPr>
              <a:t>2</a:t>
            </a:r>
            <a:r>
              <a:rPr lang="en-US" altLang="ja-JP" sz="2400" i="0" dirty="0">
                <a:effectLst/>
                <a:highlight>
                  <a:srgbClr val="FFFF00"/>
                </a:highlight>
              </a:rPr>
              <a:t>)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dirty="0">
                <a:highlight>
                  <a:srgbClr val="FFFF00"/>
                </a:highlight>
              </a:rPr>
              <a:t>&gt;+ </a:t>
            </a:r>
            <a:r>
              <a:rPr lang="en-US" altLang="ja-JP" sz="2400" b="1" dirty="0" err="1">
                <a:solidFill>
                  <a:schemeClr val="accent1"/>
                </a:solidFill>
                <a:highlight>
                  <a:srgbClr val="FFFF00"/>
                </a:highlight>
              </a:rPr>
              <a:t>Remainder</a:t>
            </a:r>
            <a:r>
              <a:rPr lang="en-US" altLang="ja-JP" sz="2400" b="1" baseline="-25000" dirty="0" err="1">
                <a:solidFill>
                  <a:schemeClr val="accent1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400" b="1" dirty="0">
                <a:solidFill>
                  <a:schemeClr val="accent1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1" dirty="0">
                <a:solidFill>
                  <a:schemeClr val="accent1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sz="2400" b="1" dirty="0">
                <a:solidFill>
                  <a:schemeClr val="accent1"/>
                </a:solidFill>
                <a:highlight>
                  <a:srgbClr val="FFFF00"/>
                </a:highlight>
              </a:rPr>
              <a:t>)</a:t>
            </a:r>
          </a:p>
          <a:p>
            <a:endParaRPr lang="en-US" altLang="ja-JP" sz="2400" b="1" dirty="0">
              <a:solidFill>
                <a:schemeClr val="accent1"/>
              </a:solidFill>
            </a:endParaRPr>
          </a:p>
          <a:p>
            <a:r>
              <a:rPr lang="en-US" altLang="ja-JP" sz="2400" dirty="0"/>
              <a:t>         BD = exact Lagrange  remainder = a </a:t>
            </a:r>
            <a:r>
              <a:rPr lang="en-US" altLang="ja-JP" sz="2400" i="1" dirty="0"/>
              <a:t>parameterized quadratic distance</a:t>
            </a:r>
            <a:r>
              <a:rPr lang="en-US" altLang="ja-JP" sz="2400" dirty="0"/>
              <a:t>: </a:t>
            </a:r>
          </a:p>
          <a:p>
            <a:endParaRPr lang="en-US" altLang="ja-JP" sz="2400" dirty="0"/>
          </a:p>
          <a:p>
            <a:r>
              <a:rPr lang="en-US" altLang="ja-JP" sz="2400" b="1" dirty="0" err="1">
                <a:solidFill>
                  <a:schemeClr val="accent1"/>
                </a:solidFill>
              </a:rPr>
              <a:t>LagrangeRemainder</a:t>
            </a:r>
            <a:r>
              <a:rPr lang="en-US" altLang="ja-JP" sz="2400" b="1" baseline="-25000" dirty="0" err="1">
                <a:solidFill>
                  <a:schemeClr val="accent1"/>
                </a:solidFill>
              </a:rPr>
              <a:t>F</a:t>
            </a:r>
            <a:r>
              <a:rPr lang="en-US" altLang="ja-JP" sz="2400" b="1" dirty="0">
                <a:solidFill>
                  <a:schemeClr val="accent1"/>
                </a:solidFill>
              </a:rPr>
              <a:t>(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</a:rPr>
              <a:t>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</a:rPr>
              <a:t>1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</a:rPr>
              <a:t> </a:t>
            </a:r>
            <a:r>
              <a:rPr lang="en-US" altLang="ja-JP" sz="2400" b="1" dirty="0">
                <a:solidFill>
                  <a:schemeClr val="accent1"/>
                </a:solidFill>
              </a:rPr>
              <a:t>: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</a:rPr>
              <a:t> 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</a:rPr>
              <a:t>2</a:t>
            </a:r>
            <a:r>
              <a:rPr lang="en-US" altLang="ja-JP" sz="2400" b="1" dirty="0">
                <a:solidFill>
                  <a:schemeClr val="accent1"/>
                </a:solidFill>
              </a:rPr>
              <a:t>)= 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½  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-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 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2400" b="1" baseline="30000" dirty="0">
                <a:solidFill>
                  <a:srgbClr val="FF0000"/>
                </a:solidFill>
                <a:highlight>
                  <a:srgbClr val="FFFF00"/>
                </a:highlight>
              </a:rPr>
              <a:t>T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∇</a:t>
            </a:r>
            <a:r>
              <a:rPr lang="en-US" altLang="ja-JP" sz="2400" b="1" i="0" baseline="30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F(</a:t>
            </a:r>
            <a:r>
              <a:rPr lang="el-GR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ξ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 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-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 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1" i="0" dirty="0">
                <a:effectLst/>
              </a:rPr>
              <a:t>=</a:t>
            </a:r>
            <a:r>
              <a:rPr lang="en-US" altLang="ja-JP" sz="2400" b="1" dirty="0">
                <a:solidFill>
                  <a:srgbClr val="FF0000"/>
                </a:solidFill>
              </a:rPr>
              <a:t> </a:t>
            </a:r>
            <a:r>
              <a:rPr lang="en-US" altLang="ja-JP" sz="2400" b="1" dirty="0"/>
              <a:t>B</a:t>
            </a:r>
            <a:r>
              <a:rPr lang="en-US" altLang="ja-JP" sz="2400" b="1" baseline="-25000" dirty="0"/>
              <a:t>F</a:t>
            </a:r>
            <a:r>
              <a:rPr lang="en-US" altLang="ja-JP" sz="2400" b="1" dirty="0"/>
              <a:t>(</a:t>
            </a:r>
            <a:r>
              <a:rPr lang="el-GR" altLang="ja-JP" sz="2400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1" dirty="0"/>
              <a:t>:</a:t>
            </a:r>
            <a:r>
              <a:rPr lang="el-GR" altLang="ja-JP" sz="2400" b="1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="1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dirty="0"/>
              <a:t>)  </a:t>
            </a:r>
          </a:p>
          <a:p>
            <a:r>
              <a:rPr lang="en-US" altLang="ja-JP" sz="2000" b="1" dirty="0"/>
              <a:t>					                        </a:t>
            </a:r>
            <a:r>
              <a:rPr lang="en-US" altLang="ja-JP" sz="2400" dirty="0"/>
              <a:t>for some </a:t>
            </a:r>
            <a:r>
              <a:rPr lang="el-GR" altLang="ja-JP" sz="2400" dirty="0"/>
              <a:t>ξ</a:t>
            </a:r>
            <a:r>
              <a:rPr lang="ja-JP" altLang="en-US" sz="2400" b="0" i="0" dirty="0">
                <a:effectLst/>
                <a:latin typeface="Source Sans Pro" panose="020B0503030403020204" pitchFamily="34" charset="0"/>
              </a:rPr>
              <a:t> ∈ 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[</a:t>
            </a:r>
            <a:r>
              <a:rPr lang="el-GR" altLang="ja-JP" sz="2400" b="0" i="0" dirty="0">
                <a:effectLst/>
              </a:rPr>
              <a:t>θ</a:t>
            </a:r>
            <a:r>
              <a:rPr lang="en-US" altLang="ja-JP" sz="2400" b="0" i="0" baseline="-25000" dirty="0">
                <a:effectLst/>
              </a:rPr>
              <a:t>1</a:t>
            </a:r>
            <a:r>
              <a:rPr lang="el-GR" altLang="ja-JP" sz="2400" b="0" i="0" dirty="0">
                <a:effectLst/>
              </a:rPr>
              <a:t> θ</a:t>
            </a:r>
            <a:r>
              <a:rPr lang="en-US" altLang="ja-JP" sz="2400" b="0" i="0" baseline="-25000" dirty="0">
                <a:effectLst/>
              </a:rPr>
              <a:t>2 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]</a:t>
            </a:r>
            <a:endParaRPr lang="en-US" altLang="ja-JP" sz="3200" b="0" i="0" dirty="0">
              <a:effectLst/>
              <a:latin typeface="Source Sans Pro" panose="020B0503030403020204" pitchFamily="34" charset="0"/>
            </a:endParaRPr>
          </a:p>
          <a:p>
            <a:endParaRPr lang="en-US" altLang="ja-JP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dirty="0"/>
              <a:t>BDs are </a:t>
            </a:r>
            <a:r>
              <a:rPr lang="en-US" altLang="ja-JP" sz="2400" i="1" dirty="0"/>
              <a:t>never metrics </a:t>
            </a:r>
            <a:r>
              <a:rPr lang="en-US" altLang="ja-JP" sz="2400" dirty="0"/>
              <a:t>and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i="1" dirty="0"/>
              <a:t>BDs are only symmetric for generalized quadratic distance (</a:t>
            </a:r>
            <a:r>
              <a:rPr lang="en-US" altLang="ja-JP" sz="2400" dirty="0"/>
              <a:t>proof: </a:t>
            </a:r>
            <a:r>
              <a:rPr lang="el-GR" altLang="ja-JP" sz="2400" dirty="0">
                <a:effectLst/>
              </a:rPr>
              <a:t>∇</a:t>
            </a:r>
            <a:r>
              <a:rPr lang="en-US" altLang="ja-JP" sz="2400" baseline="30000" dirty="0">
                <a:effectLst/>
              </a:rPr>
              <a:t>2</a:t>
            </a:r>
            <a:r>
              <a:rPr lang="en-US" altLang="ja-JP" sz="2400" dirty="0">
                <a:effectLst/>
              </a:rPr>
              <a:t>F constant</a:t>
            </a:r>
            <a:r>
              <a:rPr lang="en-US" altLang="ja-JP" sz="24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ja-JP" sz="2400" i="1" dirty="0"/>
          </a:p>
          <a:p>
            <a:r>
              <a:rPr lang="en-US" altLang="ja-JP" sz="2000" dirty="0"/>
              <a:t>Gen. Euclidean Divergence:  </a:t>
            </a:r>
            <a:r>
              <a:rPr lang="en-US" altLang="ja-JP" sz="2400" dirty="0">
                <a:highlight>
                  <a:srgbClr val="FFFF00"/>
                </a:highlight>
              </a:rPr>
              <a:t>F</a:t>
            </a:r>
            <a:r>
              <a:rPr lang="en-US" altLang="ja-JP" sz="2400" baseline="-25000" dirty="0">
                <a:highlight>
                  <a:srgbClr val="FFFF00"/>
                </a:highlight>
              </a:rPr>
              <a:t>Q</a:t>
            </a:r>
            <a:r>
              <a:rPr lang="en-US" altLang="ja-JP" sz="2400" dirty="0">
                <a:highlight>
                  <a:srgbClr val="FFFF00"/>
                </a:highlight>
              </a:rPr>
              <a:t>(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dirty="0">
                <a:highlight>
                  <a:srgbClr val="FFFF00"/>
                </a:highlight>
              </a:rPr>
              <a:t>)=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0" i="0" dirty="0">
                <a:effectLst/>
                <a:highlight>
                  <a:srgbClr val="FFFF00"/>
                </a:highlight>
              </a:rPr>
              <a:t>½ 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="0" i="0" baseline="30000" dirty="0">
                <a:effectLst/>
                <a:highlight>
                  <a:srgbClr val="FFFF00"/>
                </a:highlight>
              </a:rPr>
              <a:t>T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dirty="0">
                <a:highlight>
                  <a:srgbClr val="FFFF00"/>
                </a:highlight>
              </a:rPr>
              <a:t>Q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0" i="0" dirty="0">
                <a:effectLst/>
              </a:rPr>
              <a:t>, Q: symmetric positive-definite matrix</a:t>
            </a:r>
            <a:endParaRPr lang="en-US" altLang="ja-JP" sz="2400" dirty="0">
              <a:solidFill>
                <a:srgbClr val="DF000F"/>
              </a:solidFill>
            </a:endParaRPr>
          </a:p>
          <a:p>
            <a:r>
              <a:rPr lang="en-US" altLang="ja-JP" sz="2400" b="0" i="0" dirty="0">
                <a:effectLst/>
              </a:rPr>
              <a:t>                                                            </a:t>
            </a:r>
            <a:r>
              <a:rPr lang="en-US" altLang="ja-JP" sz="2000" b="0" i="0" dirty="0">
                <a:effectLst/>
              </a:rPr>
              <a:t>Q=I, squared Euclidean distance</a:t>
            </a:r>
            <a:endParaRPr lang="en-US" altLang="ja-JP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B1DCE-9A06-97A7-E52B-E2469FECD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460A3D-A752-C2DD-841A-78B9586EA5A1}"/>
              </a:ext>
            </a:extLst>
          </p:cNvPr>
          <p:cNvSpPr txBox="1"/>
          <p:nvPr/>
        </p:nvSpPr>
        <p:spPr>
          <a:xfrm>
            <a:off x="3869473" y="1043527"/>
            <a:ext cx="81400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/>
              <a:t>B</a:t>
            </a:r>
            <a:r>
              <a:rPr lang="en-US" altLang="ja-JP" sz="2800" baseline="-25000" dirty="0"/>
              <a:t>F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 = 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800" dirty="0"/>
              <a:t>) - 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 - &lt;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&gt;</a:t>
            </a:r>
            <a:endParaRPr lang="ja-JP" altLang="en-US" sz="2800" dirty="0"/>
          </a:p>
        </p:txBody>
      </p:sp>
      <p:sp>
        <p:nvSpPr>
          <p:cNvPr id="3" name="Arrow: Curved Right 2">
            <a:extLst>
              <a:ext uri="{FF2B5EF4-FFF2-40B4-BE49-F238E27FC236}">
                <a16:creationId xmlns:a16="http://schemas.microsoft.com/office/drawing/2014/main" id="{F3D99901-BEB2-5C77-1769-3544D91F6202}"/>
              </a:ext>
            </a:extLst>
          </p:cNvPr>
          <p:cNvSpPr/>
          <p:nvPr/>
        </p:nvSpPr>
        <p:spPr>
          <a:xfrm>
            <a:off x="0" y="2531327"/>
            <a:ext cx="267629" cy="1628078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63369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072C6-1558-9039-B1C7-8FF74423C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175" y="83023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Jensen-Shannon centroid for mixtures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6915F-0A41-091A-B6E7-53AFD2965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9296" y="1898598"/>
            <a:ext cx="6416304" cy="1381809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D0C22F5-25BB-F04E-5BD2-73AFF76AAD5C}"/>
              </a:ext>
            </a:extLst>
          </p:cNvPr>
          <p:cNvSpPr txBox="1">
            <a:spLocks/>
          </p:cNvSpPr>
          <p:nvPr/>
        </p:nvSpPr>
        <p:spPr>
          <a:xfrm>
            <a:off x="361544" y="1360098"/>
            <a:ext cx="1174939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b="1" dirty="0">
                <a:solidFill>
                  <a:srgbClr val="FF0000"/>
                </a:solidFill>
              </a:rPr>
              <a:t>Jensen-Shannon divergence between two mixtures amounts to a Jensen divergence</a:t>
            </a:r>
            <a:r>
              <a:rPr lang="en-US" altLang="ja-JP" dirty="0"/>
              <a:t>:</a:t>
            </a:r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Task: Given a set of discrete distributions (categorical distributions, normalized histograms), calculate its Jensen-Shannon centroid:</a:t>
            </a:r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2D3673-C971-9ED4-C9DF-D0BE0C628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37" y="4158027"/>
            <a:ext cx="4076700" cy="25050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DA3222-05C5-1659-B0CA-3CFD02FBA7E0}"/>
              </a:ext>
            </a:extLst>
          </p:cNvPr>
          <p:cNvSpPr txBox="1"/>
          <p:nvPr/>
        </p:nvSpPr>
        <p:spPr>
          <a:xfrm>
            <a:off x="4829776" y="5832105"/>
            <a:ext cx="72811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Need to minimize a difference of convex functions</a:t>
            </a:r>
          </a:p>
          <a:p>
            <a:r>
              <a:rPr lang="en-US" altLang="ja-JP" sz="2400" dirty="0"/>
              <a:t>DCA or </a:t>
            </a:r>
            <a:r>
              <a:rPr lang="en-US" altLang="ja-JP" sz="2400" b="1" dirty="0" err="1">
                <a:solidFill>
                  <a:srgbClr val="FF0000"/>
                </a:solidFill>
              </a:rPr>
              <a:t>ConCave</a:t>
            </a:r>
            <a:r>
              <a:rPr lang="en-US" altLang="ja-JP" sz="2400" b="1" dirty="0">
                <a:solidFill>
                  <a:srgbClr val="FF0000"/>
                </a:solidFill>
              </a:rPr>
              <a:t> Convex algorithm</a:t>
            </a:r>
            <a:r>
              <a:rPr lang="en-US" altLang="ja-JP" sz="2400" dirty="0"/>
              <a:t>!</a:t>
            </a:r>
            <a:endParaRPr kumimoji="1" lang="ja-JP" altLang="en-US" sz="2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8B8F0CB-9804-F95D-5ADD-387DE27F2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43419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B585-1ADF-881C-20D4-E633B91C4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" y="188357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Jensen-Bregman divergence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9AC80-35D0-085A-1C2C-167210B69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961" y="1842242"/>
            <a:ext cx="11401839" cy="4351338"/>
          </a:xfrm>
        </p:spPr>
        <p:txBody>
          <a:bodyPr>
            <a:normAutofit/>
          </a:bodyPr>
          <a:lstStyle/>
          <a:p>
            <a:r>
              <a:rPr kumimoji="1" lang="en-US" altLang="ja-JP" sz="2400" dirty="0"/>
              <a:t>Jensen-Bregman divergence is Jensen-Shannon </a:t>
            </a:r>
            <a:r>
              <a:rPr kumimoji="1" lang="en-US" altLang="ja-JP" sz="2400" dirty="0" err="1"/>
              <a:t>symmetrization</a:t>
            </a:r>
            <a:r>
              <a:rPr kumimoji="1" lang="en-US" altLang="ja-JP" sz="2400" dirty="0"/>
              <a:t> of Bregman divergence:</a:t>
            </a:r>
          </a:p>
          <a:p>
            <a:endParaRPr lang="en-US" altLang="ja-JP" sz="2400" dirty="0"/>
          </a:p>
          <a:p>
            <a:endParaRPr kumimoji="1"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en-US" altLang="ja-JP" sz="2400" dirty="0"/>
              <a:t>a</a:t>
            </a:r>
            <a:r>
              <a:rPr kumimoji="1" lang="en-US" altLang="ja-JP" sz="2400" dirty="0"/>
              <a:t>mounts to a Jensen divergence (also calle</a:t>
            </a:r>
            <a:r>
              <a:rPr lang="en-US" altLang="ja-JP" sz="2400" dirty="0"/>
              <a:t>d </a:t>
            </a:r>
            <a:r>
              <a:rPr kumimoji="1" lang="en-US" altLang="ja-JP" sz="2400" dirty="0" err="1"/>
              <a:t>Burbea</a:t>
            </a:r>
            <a:r>
              <a:rPr kumimoji="1" lang="en-US" altLang="ja-JP" sz="2400" dirty="0"/>
              <a:t>-Rao divergence).</a:t>
            </a:r>
          </a:p>
          <a:p>
            <a:endParaRPr lang="en-US" altLang="ja-JP" sz="2400" dirty="0"/>
          </a:p>
          <a:p>
            <a:r>
              <a:rPr lang="en-US" altLang="ja-JP" sz="2400" dirty="0"/>
              <a:t>Jensen-Shannon centroid of a mixture family = Jensen-Bregman centroid = Jensen centroid</a:t>
            </a:r>
            <a:endParaRPr kumimoji="1" lang="ja-JP" alt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F3FDF-D8CA-95FF-E048-118FC1E7A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B95592-5E1B-CF77-754B-DF4AACE95FF3}"/>
              </a:ext>
            </a:extLst>
          </p:cNvPr>
          <p:cNvSpPr txBox="1"/>
          <p:nvPr/>
        </p:nvSpPr>
        <p:spPr>
          <a:xfrm>
            <a:off x="310742" y="6211669"/>
            <a:ext cx="11401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Skew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J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ensen-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B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regman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V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oronoi diagrams." </a:t>
            </a:r>
            <a:r>
              <a:rPr lang="en-US" altLang="ja-JP" b="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Transactions Voronoi Diagrams and Delaunay Triangulation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(2011)</a:t>
            </a:r>
          </a:p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On the Jensen–Shannon </a:t>
            </a:r>
            <a:r>
              <a:rPr lang="en-US" altLang="ja-JP" b="0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symmetrization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of distances relying on abstract means. </a:t>
            </a:r>
            <a:r>
              <a:rPr lang="en-US" altLang="ja-JP" b="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21.5 (2019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ECC04A-0779-3D97-A616-26AB774B1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6065" y="330439"/>
            <a:ext cx="2632075" cy="1338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AFFA86-DF89-5578-7190-D79F709EC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5100" y="2598739"/>
            <a:ext cx="7515225" cy="166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4095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6627E-A71C-10F0-1A17-1995B4488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63DFF-B767-1C87-EC3F-4249A25E2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D66CC-4D6D-1535-37A3-02DC5D748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32</a:t>
            </a:fld>
            <a:endParaRPr kumimoji="1"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BDBFD-F486-A3E7-7667-D613165E4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648" y="158248"/>
            <a:ext cx="8057346" cy="66572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0DBB45-C0FE-CAF6-5833-DC771FBB2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087" y="377709"/>
            <a:ext cx="5400675" cy="24860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4A9F1F3-9BC2-D4BB-19B4-416C9EFFF2B6}"/>
              </a:ext>
            </a:extLst>
          </p:cNvPr>
          <p:cNvSpPr/>
          <p:nvPr/>
        </p:nvSpPr>
        <p:spPr>
          <a:xfrm>
            <a:off x="6512312" y="452437"/>
            <a:ext cx="2263698" cy="2279612"/>
          </a:xfrm>
          <a:prstGeom prst="rect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EA6D2F-61B2-86B4-FD30-40142948C743}"/>
              </a:ext>
            </a:extLst>
          </p:cNvPr>
          <p:cNvSpPr/>
          <p:nvPr/>
        </p:nvSpPr>
        <p:spPr>
          <a:xfrm>
            <a:off x="9387989" y="452437"/>
            <a:ext cx="2263698" cy="2279612"/>
          </a:xfrm>
          <a:prstGeom prst="rect">
            <a:avLst/>
          </a:prstGeom>
          <a:noFill/>
          <a:ln w="127000">
            <a:solidFill>
              <a:srgbClr val="1C01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269C38-DE6C-AE8F-CC25-330E79A2EF67}"/>
              </a:ext>
            </a:extLst>
          </p:cNvPr>
          <p:cNvSpPr txBox="1"/>
          <p:nvPr/>
        </p:nvSpPr>
        <p:spPr>
          <a:xfrm>
            <a:off x="7978698" y="3486887"/>
            <a:ext cx="46311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 Jensen–Shannon centroid</a:t>
            </a:r>
            <a:endParaRPr lang="ja-JP" alt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7C240E-2F5B-DAF4-AFDD-A988E2177867}"/>
              </a:ext>
            </a:extLst>
          </p:cNvPr>
          <p:cNvSpPr txBox="1"/>
          <p:nvPr/>
        </p:nvSpPr>
        <p:spPr>
          <a:xfrm>
            <a:off x="8090210" y="4282127"/>
            <a:ext cx="46311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>
                <a:solidFill>
                  <a:schemeClr val="bg1">
                    <a:lumMod val="65000"/>
                  </a:schemeClr>
                </a:solidFill>
              </a:rPr>
              <a:t>Jeffreys SKL centroid</a:t>
            </a:r>
            <a:endParaRPr lang="ja-JP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F57A7B-5AC1-3D60-412F-32995192DAD0}"/>
              </a:ext>
            </a:extLst>
          </p:cNvPr>
          <p:cNvSpPr txBox="1"/>
          <p:nvPr/>
        </p:nvSpPr>
        <p:spPr>
          <a:xfrm>
            <a:off x="7823760" y="5226393"/>
            <a:ext cx="44103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 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Jensen–Shannon centroid</a:t>
            </a:r>
          </a:p>
          <a:p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do not require same support</a:t>
            </a:r>
            <a:endParaRPr lang="ja-JP" altLang="en-US" sz="24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624451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F07CD-9137-8CB2-37A8-8D279E41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35" y="17854"/>
            <a:ext cx="11136984" cy="1325563"/>
          </a:xfrm>
        </p:spPr>
        <p:txBody>
          <a:bodyPr>
            <a:normAutofit/>
          </a:bodyPr>
          <a:lstStyle/>
          <a:p>
            <a:r>
              <a:rPr lang="en-US" altLang="ja-JP" b="1" dirty="0">
                <a:solidFill>
                  <a:schemeClr val="accent5"/>
                </a:solidFill>
              </a:rPr>
              <a:t>Comparative convexity: (M,N)-convexity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1C0F1-3F3B-5695-5825-07B739D7D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99" y="2323117"/>
            <a:ext cx="12010533" cy="4351338"/>
          </a:xfrm>
        </p:spPr>
        <p:txBody>
          <a:bodyPr/>
          <a:lstStyle/>
          <a:p>
            <a:r>
              <a:rPr lang="en-US" altLang="ja-JP" i="1" u="sng" dirty="0"/>
              <a:t>Definition</a:t>
            </a:r>
            <a:r>
              <a:rPr lang="en-US" altLang="ja-JP" dirty="0"/>
              <a:t>: </a:t>
            </a:r>
            <a:r>
              <a:rPr kumimoji="1" lang="en-US" altLang="ja-JP" dirty="0"/>
              <a:t>A function Z is </a:t>
            </a:r>
            <a:r>
              <a:rPr kumimoji="1" lang="en-US" altLang="ja-JP" b="1" dirty="0">
                <a:solidFill>
                  <a:srgbClr val="FF0000"/>
                </a:solidFill>
              </a:rPr>
              <a:t>(M,N)-convex </a:t>
            </a:r>
            <a:r>
              <a:rPr kumimoji="1" lang="en-US" altLang="ja-JP" dirty="0" err="1"/>
              <a:t>iff</a:t>
            </a:r>
            <a:r>
              <a:rPr kumimoji="1" lang="en-US" altLang="ja-JP" dirty="0"/>
              <a:t> for  in </a:t>
            </a:r>
            <a:r>
              <a:rPr kumimoji="1" lang="el-GR" altLang="ja-JP" dirty="0"/>
              <a:t>α </a:t>
            </a:r>
            <a:r>
              <a:rPr kumimoji="1" lang="en-US" altLang="ja-JP" dirty="0"/>
              <a:t>in [0,1]: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Ordinary convexity = (A,A)-convexity </a:t>
            </a:r>
            <a:r>
              <a:rPr lang="en-US" altLang="ja-JP" dirty="0" err="1"/>
              <a:t>wrt</a:t>
            </a:r>
            <a:r>
              <a:rPr lang="en-US" altLang="ja-JP" dirty="0"/>
              <a:t> to arithmetic weighted mean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kumimoji="1" lang="en-US" altLang="ja-JP" b="1" dirty="0">
                <a:solidFill>
                  <a:srgbClr val="FF0000"/>
                </a:solidFill>
              </a:rPr>
              <a:t>Log-convexity</a:t>
            </a:r>
            <a:r>
              <a:rPr kumimoji="1" lang="en-US" altLang="ja-JP" dirty="0"/>
              <a:t>: </a:t>
            </a:r>
            <a:r>
              <a:rPr kumimoji="1" lang="en-US" altLang="ja-JP" b="1" dirty="0">
                <a:solidFill>
                  <a:srgbClr val="FF0000"/>
                </a:solidFill>
              </a:rPr>
              <a:t>(A,G)-convexity </a:t>
            </a:r>
            <a:r>
              <a:rPr kumimoji="1" lang="en-US" altLang="ja-JP" dirty="0" err="1"/>
              <a:t>wrt</a:t>
            </a:r>
            <a:r>
              <a:rPr kumimoji="1" lang="en-US" altLang="ja-JP" dirty="0"/>
              <a:t> to A/geometric weighted means</a:t>
            </a:r>
            <a:r>
              <a:rPr lang="en-US" altLang="ja-JP" dirty="0"/>
              <a:t>: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3E0709-7514-F491-3FEF-FA0D2AC52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837" y="3052009"/>
            <a:ext cx="7308411" cy="6317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EF29A0-D5BD-D566-ED84-EDE739A95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827" y="4538146"/>
            <a:ext cx="4542407" cy="5021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AF0A3A-A011-F8E7-D043-A601591FB0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274" y="6130302"/>
            <a:ext cx="4107060" cy="5441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8692DE-451A-483E-71FC-DA0596FF7C4A}"/>
              </a:ext>
            </a:extLst>
          </p:cNvPr>
          <p:cNvSpPr txBox="1"/>
          <p:nvPr/>
        </p:nvSpPr>
        <p:spPr>
          <a:xfrm>
            <a:off x="0" y="1285860"/>
            <a:ext cx="61298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b="1" dirty="0">
                <a:solidFill>
                  <a:srgbClr val="FF0000"/>
                </a:solidFill>
              </a:rPr>
              <a:t>Ordinary convexity </a:t>
            </a:r>
            <a:r>
              <a:rPr kumimoji="1" lang="en-US" altLang="ja-JP" sz="2800" dirty="0"/>
              <a:t>of a function:</a:t>
            </a:r>
            <a:endParaRPr lang="ja-JP" altLang="en-US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9DD60C-9608-30FC-CE9E-075388AE2B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8827" y="1248659"/>
            <a:ext cx="6463173" cy="62008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0458B30-A83D-1694-2558-0BD51D2222F1}"/>
              </a:ext>
            </a:extLst>
          </p:cNvPr>
          <p:cNvSpPr txBox="1"/>
          <p:nvPr/>
        </p:nvSpPr>
        <p:spPr>
          <a:xfrm>
            <a:off x="10148712" y="1708264"/>
            <a:ext cx="1938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f</a:t>
            </a:r>
            <a:r>
              <a:rPr kumimoji="1" lang="en-US" altLang="ja-JP" sz="2000" dirty="0"/>
              <a:t>or all t in [0,1]</a:t>
            </a:r>
            <a:endParaRPr kumimoji="1" lang="ja-JP" alt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59ABF1A-F776-6A5E-1352-49971E8929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6063115"/>
            <a:ext cx="5010150" cy="571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7D11E9C-E6D5-1B4B-4349-FCACC737A13A}"/>
              </a:ext>
            </a:extLst>
          </p:cNvPr>
          <p:cNvSpPr txBox="1"/>
          <p:nvPr/>
        </p:nvSpPr>
        <p:spPr>
          <a:xfrm>
            <a:off x="9929939" y="6494320"/>
            <a:ext cx="1938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f</a:t>
            </a:r>
            <a:r>
              <a:rPr kumimoji="1" lang="en-US" altLang="ja-JP" sz="2000" dirty="0"/>
              <a:t>or all t in [0,1]</a:t>
            </a:r>
            <a:endParaRPr kumimoji="1" lang="ja-JP" altLang="en-US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4875BAE-0184-6CDA-C37C-70702EACB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4228" y="4424156"/>
            <a:ext cx="6463173" cy="62008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D32BF35-2D8D-595E-A5E4-F2DD299678E1}"/>
              </a:ext>
            </a:extLst>
          </p:cNvPr>
          <p:cNvSpPr txBox="1"/>
          <p:nvPr/>
        </p:nvSpPr>
        <p:spPr>
          <a:xfrm>
            <a:off x="10024113" y="4883761"/>
            <a:ext cx="1938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f</a:t>
            </a:r>
            <a:r>
              <a:rPr kumimoji="1" lang="en-US" altLang="ja-JP" sz="2000" dirty="0"/>
              <a:t>or all t in [0,1]</a:t>
            </a:r>
            <a:endParaRPr kumimoji="1" lang="ja-JP" alt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08940-1AF6-2198-08A1-5C570CB43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2479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F07CD-9137-8CB2-37A8-8D279E41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68" y="-65518"/>
            <a:ext cx="11136984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Comparative convexity </a:t>
            </a:r>
            <a:r>
              <a:rPr kumimoji="1" lang="en-US" altLang="ja-JP" sz="4000" b="1" dirty="0" err="1">
                <a:solidFill>
                  <a:schemeClr val="accent5"/>
                </a:solidFill>
              </a:rPr>
              <a:t>wrt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 quasi-arithmetic 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1C0F1-3F3B-5695-5825-07B739D7D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275" y="1077669"/>
            <a:ext cx="10515600" cy="5197344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quasi-arithmetic mean </a:t>
            </a:r>
            <a:r>
              <a:rPr kumimoji="1" lang="en-US" altLang="ja-JP" dirty="0"/>
              <a:t>for a strictly monotone generator h(u):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Includes </a:t>
            </a:r>
            <a:r>
              <a:rPr lang="en-US" altLang="ja-JP" b="1" dirty="0">
                <a:solidFill>
                  <a:srgbClr val="FF0000"/>
                </a:solidFill>
              </a:rPr>
              <a:t>power means </a:t>
            </a:r>
            <a:r>
              <a:rPr lang="en-US" altLang="ja-JP" dirty="0"/>
              <a:t>which are </a:t>
            </a:r>
            <a:r>
              <a:rPr lang="en-US" altLang="ja-JP" i="1" dirty="0"/>
              <a:t>homogeneous means</a:t>
            </a:r>
            <a:r>
              <a:rPr lang="en-US" altLang="ja-JP" dirty="0"/>
              <a:t>: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Include the </a:t>
            </a:r>
            <a:r>
              <a:rPr lang="en-US" altLang="ja-JP" b="1" dirty="0">
                <a:solidFill>
                  <a:srgbClr val="FF0000"/>
                </a:solidFill>
              </a:rPr>
              <a:t>geometric mean </a:t>
            </a:r>
            <a:r>
              <a:rPr lang="en-US" altLang="ja-JP" dirty="0"/>
              <a:t>in the limit case </a:t>
            </a:r>
            <a:r>
              <a:rPr lang="en-US" altLang="ja-JP" dirty="0">
                <a:latin typeface="+mj-lt"/>
              </a:rPr>
              <a:t>p</a:t>
            </a:r>
            <a:r>
              <a:rPr lang="ja-JP" altLang="en-US" b="1" i="0" dirty="0">
                <a:solidFill>
                  <a:srgbClr val="000000"/>
                </a:solidFill>
                <a:effectLst/>
                <a:latin typeface="+mj-lt"/>
              </a:rPr>
              <a:t>→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+mj-lt"/>
              </a:rPr>
              <a:t>0</a:t>
            </a:r>
            <a:endParaRPr kumimoji="1" lang="en-US" altLang="ja-JP" dirty="0">
              <a:latin typeface="+mj-lt"/>
            </a:endParaRPr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A692D4-BA14-38D7-E801-1824DCD4A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7321" y="2039894"/>
            <a:ext cx="6662230" cy="6602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9B8664-838E-A57D-9449-D4416D6FA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812" y="3479965"/>
            <a:ext cx="9909924" cy="7777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6EBB7C-3C45-4D46-1F9B-8316FA3D77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7414" y="4369481"/>
            <a:ext cx="2117196" cy="61252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E958F1C6-2E9A-0CDB-55A4-1E2FC5CB8818}"/>
              </a:ext>
            </a:extLst>
          </p:cNvPr>
          <p:cNvGrpSpPr/>
          <p:nvPr/>
        </p:nvGrpSpPr>
        <p:grpSpPr>
          <a:xfrm>
            <a:off x="6509943" y="4279598"/>
            <a:ext cx="3022247" cy="777711"/>
            <a:chOff x="6509944" y="4678762"/>
            <a:chExt cx="2190750" cy="56374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24159D9-3370-2E61-B8FC-6F280BD24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09944" y="4737680"/>
              <a:ext cx="1076325" cy="50482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F77E989-9881-E6DA-1F75-64A2D4A5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86269" y="4678762"/>
              <a:ext cx="1114425" cy="457200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E81FBF34-53D3-6F46-273D-09A4E310DE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561" y="5730500"/>
            <a:ext cx="11643149" cy="69643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0818B1D-D696-778B-6B79-EFF6584741B6}"/>
              </a:ext>
            </a:extLst>
          </p:cNvPr>
          <p:cNvSpPr/>
          <p:nvPr/>
        </p:nvSpPr>
        <p:spPr>
          <a:xfrm>
            <a:off x="297686" y="5635500"/>
            <a:ext cx="11643149" cy="859568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B7A14B-CF3F-B5D0-0F34-9655A4009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76986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F07CD-9137-8CB2-37A8-8D279E41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816" y="18255"/>
            <a:ext cx="11136984" cy="1325563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Generalizing Bregman divergences with (M,N)-convexity: </a:t>
            </a:r>
            <a:r>
              <a:rPr kumimoji="1" lang="en-US" altLang="ja-JP" b="1" dirty="0">
                <a:solidFill>
                  <a:schemeClr val="accent5"/>
                </a:solidFill>
                <a:highlight>
                  <a:srgbClr val="FFFF00"/>
                </a:highlight>
              </a:rPr>
              <a:t>(M,N)-Bregman divergences</a:t>
            </a:r>
            <a:endParaRPr kumimoji="1" lang="ja-JP" altLang="en-US" b="1" dirty="0">
              <a:solidFill>
                <a:schemeClr val="accent5"/>
              </a:solidFill>
              <a:highlight>
                <a:srgbClr val="FFFF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1C0F1-3F3B-5695-5825-07B739D7D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275" y="1476833"/>
            <a:ext cx="11398626" cy="4351338"/>
          </a:xfrm>
        </p:spPr>
        <p:txBody>
          <a:bodyPr/>
          <a:lstStyle/>
          <a:p>
            <a:r>
              <a:rPr lang="en-US" altLang="ja-JP" dirty="0"/>
              <a:t>Skew Jensen divergence from (M,N) comparative convexity: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Non-negative for </a:t>
            </a:r>
            <a:r>
              <a:rPr lang="en-US" altLang="ja-JP" b="1" dirty="0">
                <a:solidFill>
                  <a:srgbClr val="FF0000"/>
                </a:solidFill>
              </a:rPr>
              <a:t>(M,N)-convex generators </a:t>
            </a:r>
            <a:r>
              <a:rPr lang="en-US" altLang="ja-JP" dirty="0"/>
              <a:t>F, provided regular means M and N (e.g. power means)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E536E8-F8FB-E772-CDE6-D8693C12A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637" y="1905883"/>
            <a:ext cx="8086725" cy="1047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FC8875-B7C8-3F4F-1E60-F0B2E9C66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58" y="4122861"/>
            <a:ext cx="11591146" cy="20045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CFB9F9-8039-6D40-7C47-AA24DAF9C668}"/>
              </a:ext>
            </a:extLst>
          </p:cNvPr>
          <p:cNvSpPr txBox="1"/>
          <p:nvPr/>
        </p:nvSpPr>
        <p:spPr>
          <a:xfrm>
            <a:off x="216816" y="2198925"/>
            <a:ext cx="1657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u="sng" dirty="0"/>
              <a:t>Definition:</a:t>
            </a:r>
            <a:endParaRPr kumimoji="1" lang="ja-JP" altLang="en-US" sz="2400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95DE70-6DA3-FB36-4D5B-01B141B8075A}"/>
              </a:ext>
            </a:extLst>
          </p:cNvPr>
          <p:cNvSpPr txBox="1"/>
          <p:nvPr/>
        </p:nvSpPr>
        <p:spPr>
          <a:xfrm>
            <a:off x="2541772" y="6008748"/>
            <a:ext cx="88120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By analogy to limit of skewed Jensen divergences amount to </a:t>
            </a:r>
          </a:p>
          <a:p>
            <a:r>
              <a:rPr kumimoji="1" lang="en-US" altLang="ja-JP" sz="2400" dirty="0"/>
              <a:t>forward/reverse Bregman divergences.</a:t>
            </a:r>
            <a:endParaRPr kumimoji="1" lang="ja-JP" altLang="en-US" sz="24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FB13DA4-B029-4809-DAA3-7395662A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86173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AF45-1D16-26E5-697F-20B2F0A35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461" y="365125"/>
            <a:ext cx="1100633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Generalizing Bregman divergences with quasi-arithmetic mean convexity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7CD7CF-95A7-1D1B-EDBD-E18B8657A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06" y="1794988"/>
            <a:ext cx="11767766" cy="2032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1DC473-719D-CCE0-8EB2-CA0D238DF3AF}"/>
              </a:ext>
            </a:extLst>
          </p:cNvPr>
          <p:cNvSpPr txBox="1"/>
          <p:nvPr/>
        </p:nvSpPr>
        <p:spPr>
          <a:xfrm>
            <a:off x="480767" y="4062953"/>
            <a:ext cx="11522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Amounts to a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conformal Bregman divergence </a:t>
            </a:r>
            <a:r>
              <a:rPr kumimoji="1" lang="en-US" altLang="ja-JP" sz="2400" dirty="0"/>
              <a:t>on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monotonic representations</a:t>
            </a:r>
            <a:r>
              <a:rPr kumimoji="1" lang="en-US" altLang="ja-JP" sz="2400" dirty="0"/>
              <a:t>:</a:t>
            </a:r>
            <a:endParaRPr kumimoji="1" lang="ja-JP" alt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D8F173-8E48-76F6-2F2F-2CF4CB6F7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380" y="4605632"/>
            <a:ext cx="5611256" cy="11222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064314-A1CA-6F80-0C43-F8A310A9B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8773" y="5166757"/>
            <a:ext cx="3314700" cy="4857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4303E0B-4D9F-B326-A6B3-A1E462AD6746}"/>
              </a:ext>
            </a:extLst>
          </p:cNvPr>
          <p:cNvSpPr txBox="1"/>
          <p:nvPr/>
        </p:nvSpPr>
        <p:spPr>
          <a:xfrm>
            <a:off x="8688773" y="4818392"/>
            <a:ext cx="2382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With generator:</a:t>
            </a:r>
            <a:endParaRPr kumimoji="1" lang="ja-JP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CC6388-3361-049F-FAC8-4E8015210CA4}"/>
              </a:ext>
            </a:extLst>
          </p:cNvPr>
          <p:cNvSpPr txBox="1"/>
          <p:nvPr/>
        </p:nvSpPr>
        <p:spPr>
          <a:xfrm>
            <a:off x="199083" y="6003719"/>
            <a:ext cx="11303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Remark: Conformal Bregman divergences may yield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robustness</a:t>
            </a:r>
            <a:r>
              <a:rPr kumimoji="1" lang="en-US" altLang="ja-JP" sz="2400" dirty="0"/>
              <a:t> in applications</a:t>
            </a:r>
            <a:endParaRPr kumimoji="1" lang="ja-JP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5910BD-78CC-5DD0-9A26-F9BB3E1D3D6A}"/>
              </a:ext>
            </a:extLst>
          </p:cNvPr>
          <p:cNvSpPr txBox="1"/>
          <p:nvPr/>
        </p:nvSpPr>
        <p:spPr>
          <a:xfrm>
            <a:off x="4130429" y="5631023"/>
            <a:ext cx="2719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Conformal factor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307BEA-51EF-DB37-304B-13038239E412}"/>
              </a:ext>
            </a:extLst>
          </p:cNvPr>
          <p:cNvSpPr txBox="1"/>
          <p:nvPr/>
        </p:nvSpPr>
        <p:spPr>
          <a:xfrm>
            <a:off x="-81023" y="6430108"/>
            <a:ext cx="12172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 </a:t>
            </a:r>
            <a:r>
              <a:rPr lang="ja-JP" altLang="en-US" sz="1400" b="1" dirty="0">
                <a:solidFill>
                  <a:schemeClr val="accent6"/>
                </a:solidFill>
              </a:rPr>
              <a:t>Shape retrieval using hierarchical total Bregman soft clustering, IEEE Transactions on pattern analysis and machine intelligence   (2012) 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2EBFB-923F-CC14-1BD6-5E07E897C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Arrow: Curved Right 8">
            <a:extLst>
              <a:ext uri="{FF2B5EF4-FFF2-40B4-BE49-F238E27FC236}">
                <a16:creationId xmlns:a16="http://schemas.microsoft.com/office/drawing/2014/main" id="{AFCE5852-06D0-B809-38AC-002831A897D6}"/>
              </a:ext>
            </a:extLst>
          </p:cNvPr>
          <p:cNvSpPr/>
          <p:nvPr/>
        </p:nvSpPr>
        <p:spPr>
          <a:xfrm>
            <a:off x="199083" y="3278459"/>
            <a:ext cx="1205971" cy="2163336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2391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B7BAA-5657-2997-5FFC-6A50B3EE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29" y="6813"/>
            <a:ext cx="11811001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(M,N)-convexity for convex-preserving deformations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054CC-CE45-CDA4-B8B3-477A4B726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694" y="1186883"/>
            <a:ext cx="12232888" cy="5353108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Recall that for exponential families, we had “two” convex functions: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lang="en-US" altLang="ja-JP" dirty="0"/>
              <a:t>We may thus </a:t>
            </a:r>
            <a:r>
              <a:rPr lang="en-US" altLang="ja-JP" b="1" dirty="0">
                <a:solidFill>
                  <a:srgbClr val="FF0000"/>
                </a:solidFill>
              </a:rPr>
              <a:t>deform F with </a:t>
            </a:r>
            <a:r>
              <a:rPr kumimoji="1" lang="en-US" altLang="ja-JP" sz="2800" b="1" dirty="0">
                <a:solidFill>
                  <a:srgbClr val="FF0000"/>
                </a:solidFill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-</a:t>
            </a:r>
            <a:r>
              <a:rPr lang="en-US" altLang="ja-JP" b="1" dirty="0">
                <a:solidFill>
                  <a:srgbClr val="FF0000"/>
                </a:solidFill>
              </a:rPr>
              <a:t>quasi-arithmetic means </a:t>
            </a:r>
            <a:r>
              <a:rPr lang="en-US" altLang="ja-JP" dirty="0"/>
              <a:t>and seek the </a:t>
            </a:r>
            <a:r>
              <a:rPr kumimoji="1"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sz="2800" b="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ρ</a:t>
            </a:r>
            <a:r>
              <a:rPr kumimoji="1" lang="en-US" altLang="ja-JP" sz="2800" b="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,</a:t>
            </a:r>
            <a:r>
              <a:rPr lang="el-GR" altLang="ja-JP" sz="2800" b="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τ</a:t>
            </a:r>
            <a:r>
              <a:rPr lang="en-US" altLang="ja-JP" sz="2800" b="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dirty="0">
                <a:highlight>
                  <a:srgbClr val="FFFF00"/>
                </a:highlight>
                <a:latin typeface="Source Sans Pro" panose="020B0503030403020204" pitchFamily="34" charset="0"/>
              </a:rPr>
              <a:t>-conve</a:t>
            </a:r>
            <a:r>
              <a:rPr lang="en-US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x functions which also remain ordinary convex</a:t>
            </a:r>
          </a:p>
          <a:p>
            <a:r>
              <a:rPr lang="en-US" altLang="ja-JP" dirty="0">
                <a:latin typeface="Source Sans Pro" panose="020B0503030403020204" pitchFamily="34" charset="0"/>
              </a:rPr>
              <a:t>For those convex-preserving </a:t>
            </a:r>
            <a:r>
              <a:rPr kumimoji="1" lang="en-US" altLang="ja-JP" sz="2800" dirty="0"/>
              <a:t>(</a:t>
            </a:r>
            <a:r>
              <a:rPr lang="el-GR" altLang="ja-JP" sz="2800" b="0" i="0" dirty="0"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800" b="0" i="0" dirty="0"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800" b="0" i="0" dirty="0"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800" b="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dirty="0">
                <a:latin typeface="Source Sans Pro" panose="020B0503030403020204" pitchFamily="34" charset="0"/>
              </a:rPr>
              <a:t>-deformations, we get new Bregman divergences </a:t>
            </a:r>
            <a:r>
              <a:rPr lang="en-US" altLang="ja-JP" dirty="0">
                <a:latin typeface="Source Sans Pro" panose="020B0503030403020204" pitchFamily="34" charset="0"/>
              </a:rPr>
              <a:t>and Bregman manifolds to play with!</a:t>
            </a: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938E5-0C7A-81F6-06C6-277B4ABAF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37</a:t>
            </a:fld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299FFB-FAC0-F71D-63E8-9D553FDDA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29" y="3487727"/>
            <a:ext cx="11643149" cy="6964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280564-3C7F-C7E0-EFAB-0C787E6B16C3}"/>
              </a:ext>
            </a:extLst>
          </p:cNvPr>
          <p:cNvSpPr txBox="1"/>
          <p:nvPr/>
        </p:nvSpPr>
        <p:spPr>
          <a:xfrm>
            <a:off x="156694" y="2515868"/>
            <a:ext cx="120328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dirty="0"/>
              <a:t>Convex 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)=log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 </a:t>
            </a:r>
            <a:r>
              <a:rPr lang="ja-JP" altLang="en-US" sz="2800" i="0" dirty="0">
                <a:effectLst/>
              </a:rPr>
              <a:t>↔ </a:t>
            </a:r>
            <a:r>
              <a:rPr lang="en-US" altLang="ja-JP" sz="2800" i="0" dirty="0">
                <a:effectLst/>
              </a:rPr>
              <a:t>Log-convex</a:t>
            </a:r>
            <a:r>
              <a:rPr lang="ja-JP" altLang="en-US" sz="2800" i="0" dirty="0">
                <a:effectLst/>
              </a:rPr>
              <a:t> </a:t>
            </a:r>
            <a:r>
              <a:rPr kumimoji="1" lang="en-US" altLang="ja-JP" sz="2800" dirty="0"/>
              <a:t>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)=exp(F(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)), hence convex    </a:t>
            </a:r>
            <a:endParaRPr lang="ja-JP" alt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BFE98-55BA-5E7A-EF07-2A42F0B14ADB}"/>
              </a:ext>
            </a:extLst>
          </p:cNvPr>
          <p:cNvSpPr txBox="1"/>
          <p:nvPr/>
        </p:nvSpPr>
        <p:spPr>
          <a:xfrm>
            <a:off x="267629" y="1790724"/>
            <a:ext cx="77061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i="0" dirty="0">
                <a:effectLst/>
              </a:rPr>
              <a:t>Cumulant function F </a:t>
            </a:r>
            <a:r>
              <a:rPr lang="ja-JP" altLang="en-US" sz="2800" i="0" dirty="0">
                <a:effectLst/>
              </a:rPr>
              <a:t>↔ </a:t>
            </a:r>
            <a:r>
              <a:rPr lang="en-US" altLang="ja-JP" sz="2800" i="0" dirty="0">
                <a:effectLst/>
              </a:rPr>
              <a:t>Partition function Z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801127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D3D3DD9E-E692-537F-3796-768D10328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90" y="1101787"/>
            <a:ext cx="3999548" cy="299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 graph showing the value of a stock market&#10;&#10;Description automatically generated">
            <a:extLst>
              <a:ext uri="{FF2B5EF4-FFF2-40B4-BE49-F238E27FC236}">
                <a16:creationId xmlns:a16="http://schemas.microsoft.com/office/drawing/2014/main" id="{7272A106-ABAF-F6E5-C91D-9617E5939C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058" y="852854"/>
            <a:ext cx="5633854" cy="2990231"/>
          </a:xfrm>
          <a:prstGeom prst="rect">
            <a:avLst/>
          </a:prstGeom>
        </p:spPr>
      </p:pic>
      <p:pic>
        <p:nvPicPr>
          <p:cNvPr id="10" name="Picture 9" descr="A graph of a curve&#10;&#10;Description automatically generated with medium confidence">
            <a:extLst>
              <a:ext uri="{FF2B5EF4-FFF2-40B4-BE49-F238E27FC236}">
                <a16:creationId xmlns:a16="http://schemas.microsoft.com/office/drawing/2014/main" id="{FB392301-1215-AF47-6498-5AB2C3A10F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78" y="3629359"/>
            <a:ext cx="5579774" cy="2961527"/>
          </a:xfrm>
          <a:prstGeom prst="rect">
            <a:avLst/>
          </a:prstGeom>
        </p:spPr>
      </p:pic>
      <p:pic>
        <p:nvPicPr>
          <p:cNvPr id="14" name="Picture 13" descr="A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EF504510-9F8C-3596-D51B-0749EFCBED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037" y="4101447"/>
            <a:ext cx="5551519" cy="294653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16A7FC-F4A9-1398-BB62-81EE92012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5B29CE-D796-9BD0-5873-9A0390487E51}"/>
              </a:ext>
            </a:extLst>
          </p:cNvPr>
          <p:cNvSpPr txBox="1"/>
          <p:nvPr/>
        </p:nvSpPr>
        <p:spPr>
          <a:xfrm>
            <a:off x="3871264" y="452744"/>
            <a:ext cx="3329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pyBregMan</a:t>
            </a:r>
            <a:endParaRPr kumimoji="1" lang="ja-JP" altLang="en-US" sz="44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A131F9-317E-E4ED-13E4-D058DBF30C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310" y="89272"/>
            <a:ext cx="3036673" cy="11329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1E318B-78E5-E9E5-7D6F-1E974715EFB4}"/>
              </a:ext>
            </a:extLst>
          </p:cNvPr>
          <p:cNvSpPr txBox="1"/>
          <p:nvPr/>
        </p:nvSpPr>
        <p:spPr>
          <a:xfrm>
            <a:off x="3871264" y="152407"/>
            <a:ext cx="82221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>
                <a:solidFill>
                  <a:srgbClr val="FF0000"/>
                </a:solidFill>
              </a:rPr>
              <a:t>A Python library for geometric computing on Bregman Manifolds</a:t>
            </a:r>
            <a:endParaRPr kumimoji="1" lang="ja-JP" altLang="en-US" sz="2000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2B190-7400-A51A-385C-F6A5859A7BE0}"/>
              </a:ext>
            </a:extLst>
          </p:cNvPr>
          <p:cNvSpPr txBox="1"/>
          <p:nvPr/>
        </p:nvSpPr>
        <p:spPr>
          <a:xfrm>
            <a:off x="6477686" y="6447857"/>
            <a:ext cx="5272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Joint work of Frank Nielsen and Alexander </a:t>
            </a:r>
            <a:r>
              <a:rPr kumimoji="1" lang="en-US" altLang="ja-JP" dirty="0" err="1"/>
              <a:t>Soen</a:t>
            </a:r>
            <a:endParaRPr kumimoji="1"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C3579D-A0FE-C6CC-F850-7BF3717DBF17}"/>
              </a:ext>
            </a:extLst>
          </p:cNvPr>
          <p:cNvSpPr txBox="1"/>
          <p:nvPr/>
        </p:nvSpPr>
        <p:spPr>
          <a:xfrm>
            <a:off x="812815" y="6129220"/>
            <a:ext cx="2358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Chernoff point</a:t>
            </a:r>
            <a:endParaRPr kumimoji="1" lang="ja-JP" altLang="en-US" sz="2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D2893E-358C-1338-F866-2E5594D96304}"/>
              </a:ext>
            </a:extLst>
          </p:cNvPr>
          <p:cNvSpPr txBox="1"/>
          <p:nvPr/>
        </p:nvSpPr>
        <p:spPr>
          <a:xfrm>
            <a:off x="6908111" y="3579018"/>
            <a:ext cx="40126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Jensen-Shannon centroid</a:t>
            </a:r>
            <a:endParaRPr kumimoji="1" lang="ja-JP" altLang="en-US" sz="24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A9F6B6-8C32-745C-AFC8-316101858219}"/>
              </a:ext>
            </a:extLst>
          </p:cNvPr>
          <p:cNvSpPr txBox="1"/>
          <p:nvPr/>
        </p:nvSpPr>
        <p:spPr>
          <a:xfrm>
            <a:off x="8164866" y="5529056"/>
            <a:ext cx="36984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Inductive AHM mean</a:t>
            </a:r>
          </a:p>
          <a:p>
            <a:r>
              <a:rPr kumimoji="1" lang="en-US" altLang="ja-JP" sz="2400" b="1" dirty="0"/>
              <a:t>Geometric matrix mean</a:t>
            </a:r>
            <a:endParaRPr kumimoji="1" lang="ja-JP" alt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483415-C26A-F22C-ABC0-965009E66989}"/>
              </a:ext>
            </a:extLst>
          </p:cNvPr>
          <p:cNvSpPr txBox="1"/>
          <p:nvPr/>
        </p:nvSpPr>
        <p:spPr>
          <a:xfrm>
            <a:off x="7349303" y="732455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https://franknielsen.github.io/pyBregMan/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27D568-3D61-74F0-A85D-FDDC67C0C698}"/>
              </a:ext>
            </a:extLst>
          </p:cNvPr>
          <p:cNvSpPr txBox="1"/>
          <p:nvPr/>
        </p:nvSpPr>
        <p:spPr>
          <a:xfrm>
            <a:off x="224072" y="3870615"/>
            <a:ext cx="47820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centroids for bivariate </a:t>
            </a:r>
            <a:r>
              <a:rPr lang="en-US" altLang="ja-JP" sz="2400" b="1" dirty="0" err="1"/>
              <a:t>normals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5975276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85D37C-2CC9-5354-8457-42F1A62A6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9101" y="6522518"/>
            <a:ext cx="922538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39</a:t>
            </a:fld>
            <a:endParaRPr kumimoji="1" lang="ja-JP" alt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75AD472-44E7-E9C6-C310-43CF139B2A22}"/>
              </a:ext>
            </a:extLst>
          </p:cNvPr>
          <p:cNvSpPr txBox="1">
            <a:spLocks/>
          </p:cNvSpPr>
          <p:nvPr/>
        </p:nvSpPr>
        <p:spPr>
          <a:xfrm>
            <a:off x="266492" y="-100708"/>
            <a:ext cx="12423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600" b="1" dirty="0">
                <a:solidFill>
                  <a:schemeClr val="accent5"/>
                </a:solidFill>
              </a:rPr>
              <a:t>Some generalizations of Bregman divergences in this talk</a:t>
            </a:r>
            <a:endParaRPr lang="ja-JP" altLang="en-US" sz="3600" b="1" dirty="0">
              <a:solidFill>
                <a:schemeClr val="accent5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1085A3-22DE-6682-48DB-091309F278D7}"/>
              </a:ext>
            </a:extLst>
          </p:cNvPr>
          <p:cNvSpPr txBox="1"/>
          <p:nvPr/>
        </p:nvSpPr>
        <p:spPr>
          <a:xfrm>
            <a:off x="732892" y="2977339"/>
            <a:ext cx="3267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1EFFB5-EDD6-04AE-3B98-BF52CFCC6624}"/>
              </a:ext>
            </a:extLst>
          </p:cNvPr>
          <p:cNvSpPr txBox="1"/>
          <p:nvPr/>
        </p:nvSpPr>
        <p:spPr>
          <a:xfrm>
            <a:off x="6277169" y="5171563"/>
            <a:ext cx="5195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Duo Bregman pseudo-divergence</a:t>
            </a:r>
            <a:endParaRPr kumimoji="1" lang="ja-JP" alt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52A0-A0CA-8CCC-D09D-9925FF748C21}"/>
              </a:ext>
            </a:extLst>
          </p:cNvPr>
          <p:cNvSpPr txBox="1"/>
          <p:nvPr/>
        </p:nvSpPr>
        <p:spPr>
          <a:xfrm>
            <a:off x="1385076" y="5323209"/>
            <a:ext cx="4208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 chord divergence</a:t>
            </a:r>
            <a:endParaRPr kumimoji="1" lang="ja-JP" altLang="en-US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667826-17C9-6CC3-9CAB-4CBC08D46BF0}"/>
              </a:ext>
            </a:extLst>
          </p:cNvPr>
          <p:cNvSpPr txBox="1"/>
          <p:nvPr/>
        </p:nvSpPr>
        <p:spPr>
          <a:xfrm>
            <a:off x="4000133" y="1863536"/>
            <a:ext cx="6864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Skew scaled Jensen/</a:t>
            </a:r>
            <a:r>
              <a:rPr kumimoji="1" lang="en-US" altLang="ja-JP" sz="2400" b="1" dirty="0" err="1"/>
              <a:t>Burbea</a:t>
            </a:r>
            <a:r>
              <a:rPr kumimoji="1" lang="en-US" altLang="ja-JP" sz="2400" b="1" dirty="0"/>
              <a:t>-Rao divergence</a:t>
            </a:r>
            <a:endParaRPr kumimoji="1" lang="ja-JP" altLang="en-US" sz="2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BE61D2-AB1A-E165-BC61-A483107D1E6C}"/>
              </a:ext>
            </a:extLst>
          </p:cNvPr>
          <p:cNvSpPr txBox="1"/>
          <p:nvPr/>
        </p:nvSpPr>
        <p:spPr>
          <a:xfrm>
            <a:off x="1163415" y="6081736"/>
            <a:ext cx="4511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 tangent divergence</a:t>
            </a:r>
            <a:endParaRPr kumimoji="1" lang="ja-JP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E6B2A4-CE50-D30F-6153-70BE11C5FCDC}"/>
              </a:ext>
            </a:extLst>
          </p:cNvPr>
          <p:cNvSpPr txBox="1"/>
          <p:nvPr/>
        </p:nvSpPr>
        <p:spPr>
          <a:xfrm>
            <a:off x="6181249" y="3951605"/>
            <a:ext cx="4717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Bregman-Chernoff divergence</a:t>
            </a:r>
            <a:endParaRPr kumimoji="1" lang="ja-JP" altLang="en-US" sz="2400" b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FF61544-9E68-14E2-A493-9DC79C89D0D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743676" y="2094369"/>
            <a:ext cx="1256457" cy="7245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45EAF6C-6681-6296-0650-4BBC40BA3ED6}"/>
              </a:ext>
            </a:extLst>
          </p:cNvPr>
          <p:cNvCxnSpPr>
            <a:cxnSpLocks/>
            <a:stCxn id="6" idx="3"/>
            <a:endCxn id="23" idx="1"/>
          </p:cNvCxnSpPr>
          <p:nvPr/>
        </p:nvCxnSpPr>
        <p:spPr>
          <a:xfrm flipV="1">
            <a:off x="4000133" y="3046903"/>
            <a:ext cx="2250636" cy="1612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93ADA55-AC25-3EAC-60A4-B2A08A5A4F99}"/>
              </a:ext>
            </a:extLst>
          </p:cNvPr>
          <p:cNvCxnSpPr>
            <a:cxnSpLocks/>
          </p:cNvCxnSpPr>
          <p:nvPr/>
        </p:nvCxnSpPr>
        <p:spPr>
          <a:xfrm>
            <a:off x="3546254" y="3472504"/>
            <a:ext cx="0" cy="19385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B9982B6-DF9E-ABC1-23B0-BE2AD9CF4C75}"/>
              </a:ext>
            </a:extLst>
          </p:cNvPr>
          <p:cNvCxnSpPr>
            <a:cxnSpLocks/>
          </p:cNvCxnSpPr>
          <p:nvPr/>
        </p:nvCxnSpPr>
        <p:spPr>
          <a:xfrm>
            <a:off x="3546254" y="5748455"/>
            <a:ext cx="536" cy="3635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DFF67F2-92B3-D7FC-5953-39F69F1E0B9B}"/>
              </a:ext>
            </a:extLst>
          </p:cNvPr>
          <p:cNvSpPr txBox="1"/>
          <p:nvPr/>
        </p:nvSpPr>
        <p:spPr>
          <a:xfrm>
            <a:off x="6250769" y="2816070"/>
            <a:ext cx="44390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Jensen-Bregman divergence</a:t>
            </a:r>
            <a:endParaRPr kumimoji="1" lang="ja-JP" altLang="en-US" sz="2400" b="1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78BCAAD-D269-F020-7064-016E5424AAC6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037188" y="3292268"/>
            <a:ext cx="2239981" cy="21101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C7C5285-DB50-BCB2-5D42-C09C76311CEC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4000133" y="3208172"/>
            <a:ext cx="2181116" cy="9742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ED469E5-BE5F-056D-D1B3-4CEADAE9C5AC}"/>
              </a:ext>
            </a:extLst>
          </p:cNvPr>
          <p:cNvSpPr txBox="1"/>
          <p:nvPr/>
        </p:nvSpPr>
        <p:spPr>
          <a:xfrm>
            <a:off x="5974319" y="5990920"/>
            <a:ext cx="6131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Duo </a:t>
            </a:r>
            <a:r>
              <a:rPr kumimoji="1" lang="en-US" altLang="ja-JP" sz="2400" b="1" dirty="0" err="1"/>
              <a:t>Fenchel</a:t>
            </a:r>
            <a:r>
              <a:rPr kumimoji="1" lang="en-US" altLang="ja-JP" sz="2400" b="1" dirty="0"/>
              <a:t>-Young pseudo-divergence</a:t>
            </a:r>
            <a:endParaRPr kumimoji="1" lang="ja-JP" altLang="en-US" sz="2400" b="1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E4156A3-1074-A71B-60F4-890EC6DD6A0C}"/>
              </a:ext>
            </a:extLst>
          </p:cNvPr>
          <p:cNvCxnSpPr>
            <a:cxnSpLocks/>
          </p:cNvCxnSpPr>
          <p:nvPr/>
        </p:nvCxnSpPr>
        <p:spPr>
          <a:xfrm>
            <a:off x="9181400" y="5577840"/>
            <a:ext cx="0" cy="369642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A348E61C-DCC9-3A98-11F5-0AC1F70A4AB7}"/>
              </a:ext>
            </a:extLst>
          </p:cNvPr>
          <p:cNvSpPr txBox="1"/>
          <p:nvPr/>
        </p:nvSpPr>
        <p:spPr>
          <a:xfrm>
            <a:off x="455504" y="922995"/>
            <a:ext cx="64379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Dually flat divergence &amp; contrast function</a:t>
            </a:r>
            <a:endParaRPr kumimoji="1" lang="ja-JP" altLang="en-US" sz="2400" b="1" dirty="0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2583900-B96E-85BC-BD9E-E580AC2C70E2}"/>
              </a:ext>
            </a:extLst>
          </p:cNvPr>
          <p:cNvCxnSpPr>
            <a:cxnSpLocks/>
          </p:cNvCxnSpPr>
          <p:nvPr/>
        </p:nvCxnSpPr>
        <p:spPr>
          <a:xfrm>
            <a:off x="2421391" y="1384660"/>
            <a:ext cx="0" cy="135743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E4E5A1A-D920-7ECE-3C37-D06C2FE74835}"/>
              </a:ext>
            </a:extLst>
          </p:cNvPr>
          <p:cNvSpPr txBox="1"/>
          <p:nvPr/>
        </p:nvSpPr>
        <p:spPr>
          <a:xfrm>
            <a:off x="2421391" y="2118952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≡</a:t>
            </a:r>
            <a:endParaRPr lang="ja-JP" alt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8982C59-AFB4-7CFB-CA08-FC0736A0D73A}"/>
              </a:ext>
            </a:extLst>
          </p:cNvPr>
          <p:cNvSpPr txBox="1"/>
          <p:nvPr/>
        </p:nvSpPr>
        <p:spPr>
          <a:xfrm>
            <a:off x="9271780" y="5607078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=</a:t>
            </a:r>
            <a:endParaRPr lang="ja-JP" altLang="en-US" dirty="0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620B966-B6F7-3FA0-9ED6-F7F3B149F9B9}"/>
              </a:ext>
            </a:extLst>
          </p:cNvPr>
          <p:cNvCxnSpPr>
            <a:cxnSpLocks/>
          </p:cNvCxnSpPr>
          <p:nvPr/>
        </p:nvCxnSpPr>
        <p:spPr>
          <a:xfrm>
            <a:off x="7525320" y="2192412"/>
            <a:ext cx="18741" cy="609783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78B781C6-FCB5-739A-1C7A-D3628C30C642}"/>
              </a:ext>
            </a:extLst>
          </p:cNvPr>
          <p:cNvSpPr txBox="1"/>
          <p:nvPr/>
        </p:nvSpPr>
        <p:spPr>
          <a:xfrm>
            <a:off x="7588480" y="2378289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=</a:t>
            </a:r>
            <a:endParaRPr lang="ja-JP" alt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C1A8F9F-7A02-D3DF-3C24-0A35BDCD110C}"/>
              </a:ext>
            </a:extLst>
          </p:cNvPr>
          <p:cNvSpPr txBox="1"/>
          <p:nvPr/>
        </p:nvSpPr>
        <p:spPr>
          <a:xfrm>
            <a:off x="3667653" y="4070915"/>
            <a:ext cx="4013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≅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F97EE96-6C0B-5941-FF4D-FDCD02D86C6D}"/>
              </a:ext>
            </a:extLst>
          </p:cNvPr>
          <p:cNvSpPr txBox="1"/>
          <p:nvPr/>
        </p:nvSpPr>
        <p:spPr>
          <a:xfrm>
            <a:off x="3546254" y="2271972"/>
            <a:ext cx="24626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≅  </a:t>
            </a:r>
            <a:r>
              <a:rPr lang="en-US" altLang="ja-JP" dirty="0"/>
              <a:t>for</a:t>
            </a:r>
            <a:r>
              <a:rPr kumimoji="1" lang="en-US" altLang="ja-JP" sz="1800" dirty="0"/>
              <a:t>α → 0</a:t>
            </a:r>
            <a:endParaRPr lang="ja-JP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1FBFABB-7020-61ED-6C96-31B0B175189A}"/>
              </a:ext>
            </a:extLst>
          </p:cNvPr>
          <p:cNvSpPr txBox="1"/>
          <p:nvPr/>
        </p:nvSpPr>
        <p:spPr>
          <a:xfrm>
            <a:off x="-40110" y="1636693"/>
            <a:ext cx="25346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/>
              <a:t>(M,N)-Bregman</a:t>
            </a:r>
          </a:p>
          <a:p>
            <a:pPr algn="ctr"/>
            <a:r>
              <a:rPr lang="en-US" altLang="ja-JP" sz="2400" b="1" dirty="0"/>
              <a:t>divergence</a:t>
            </a:r>
            <a:endParaRPr kumimoji="1" lang="ja-JP" altLang="en-US" sz="2400" b="1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4650F7B-18C0-6012-293E-CCAF1EA47ADA}"/>
              </a:ext>
            </a:extLst>
          </p:cNvPr>
          <p:cNvCxnSpPr>
            <a:cxnSpLocks/>
          </p:cNvCxnSpPr>
          <p:nvPr/>
        </p:nvCxnSpPr>
        <p:spPr>
          <a:xfrm>
            <a:off x="1227224" y="2497269"/>
            <a:ext cx="743816" cy="5156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45FE60FD-6F40-FC47-91B9-D5A40F058B22}"/>
              </a:ext>
            </a:extLst>
          </p:cNvPr>
          <p:cNvSpPr txBox="1"/>
          <p:nvPr/>
        </p:nvSpPr>
        <p:spPr>
          <a:xfrm>
            <a:off x="1537519" y="2459288"/>
            <a:ext cx="1673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b="1" dirty="0"/>
              <a:t>(A,A)</a:t>
            </a:r>
            <a:endParaRPr lang="ja-JP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0A70D55-ADAA-ECB2-7830-17B0CE2BE57D}"/>
              </a:ext>
            </a:extLst>
          </p:cNvPr>
          <p:cNvSpPr txBox="1"/>
          <p:nvPr/>
        </p:nvSpPr>
        <p:spPr>
          <a:xfrm>
            <a:off x="8145084" y="1456781"/>
            <a:ext cx="1673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b="1" dirty="0"/>
              <a:t>(A,A)</a:t>
            </a:r>
            <a:endParaRPr lang="ja-JP" alt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3B0A927-5E42-088F-85A1-43F5AB092C13}"/>
              </a:ext>
            </a:extLst>
          </p:cNvPr>
          <p:cNvSpPr txBox="1"/>
          <p:nvPr/>
        </p:nvSpPr>
        <p:spPr>
          <a:xfrm>
            <a:off x="7017875" y="1066256"/>
            <a:ext cx="4044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/>
              <a:t>(M,N)-Jensen</a:t>
            </a:r>
            <a:r>
              <a:rPr lang="en-US" altLang="ja-JP" sz="2400" b="1" dirty="0"/>
              <a:t>  divergence</a:t>
            </a:r>
            <a:endParaRPr kumimoji="1" lang="ja-JP" altLang="en-US" sz="2400" b="1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AAEAFD70-8664-5487-592B-3544DCAA43A3}"/>
              </a:ext>
            </a:extLst>
          </p:cNvPr>
          <p:cNvCxnSpPr>
            <a:cxnSpLocks/>
          </p:cNvCxnSpPr>
          <p:nvPr/>
        </p:nvCxnSpPr>
        <p:spPr>
          <a:xfrm>
            <a:off x="8135566" y="1409912"/>
            <a:ext cx="0" cy="4655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52ED08F-B709-69D0-8131-FF96F5B0BD33}"/>
              </a:ext>
            </a:extLst>
          </p:cNvPr>
          <p:cNvSpPr txBox="1"/>
          <p:nvPr/>
        </p:nvSpPr>
        <p:spPr>
          <a:xfrm>
            <a:off x="159412" y="3799494"/>
            <a:ext cx="32672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/>
              <a:t>Conformal </a:t>
            </a:r>
          </a:p>
          <a:p>
            <a:pPr algn="ctr"/>
            <a:r>
              <a:rPr kumimoji="1" lang="en-US" altLang="ja-JP" sz="2400" b="1" dirty="0"/>
              <a:t>Bregman divergence</a:t>
            </a:r>
            <a:endParaRPr kumimoji="1" lang="ja-JP" altLang="en-US" sz="2400" b="1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B0331D4-D8FD-EA29-2A8B-E2DC5720B00B}"/>
              </a:ext>
            </a:extLst>
          </p:cNvPr>
          <p:cNvCxnSpPr>
            <a:cxnSpLocks/>
          </p:cNvCxnSpPr>
          <p:nvPr/>
        </p:nvCxnSpPr>
        <p:spPr>
          <a:xfrm>
            <a:off x="1971040" y="3401913"/>
            <a:ext cx="0" cy="4044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7E5D64-3BED-B586-B6FA-E035DC5CEC95}"/>
              </a:ext>
            </a:extLst>
          </p:cNvPr>
          <p:cNvCxnSpPr>
            <a:cxnSpLocks/>
          </p:cNvCxnSpPr>
          <p:nvPr/>
        </p:nvCxnSpPr>
        <p:spPr>
          <a:xfrm>
            <a:off x="455504" y="2456638"/>
            <a:ext cx="0" cy="17492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EFF530-292E-E4BC-69A8-61999A0CB6F5}"/>
              </a:ext>
            </a:extLst>
          </p:cNvPr>
          <p:cNvSpPr txBox="1"/>
          <p:nvPr/>
        </p:nvSpPr>
        <p:spPr>
          <a:xfrm>
            <a:off x="266492" y="6551417"/>
            <a:ext cx="11601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But also matrix Bregman divergence, functional Bregman divergence, submodular Bregman divergence, etc.</a:t>
            </a:r>
            <a:endParaRPr kumimoji="1" lang="ja-JP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57F80D-B78E-1038-D9AB-F09900701F27}"/>
              </a:ext>
            </a:extLst>
          </p:cNvPr>
          <p:cNvSpPr txBox="1"/>
          <p:nvPr/>
        </p:nvSpPr>
        <p:spPr>
          <a:xfrm>
            <a:off x="4197514" y="2791516"/>
            <a:ext cx="21838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JS-</a:t>
            </a:r>
            <a:r>
              <a:rPr lang="en-US" altLang="ja-JP" dirty="0" err="1"/>
              <a:t>symmetrization</a:t>
            </a:r>
            <a:endParaRPr lang="ja-JP" alt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B57CDCD-3439-0940-C2C1-29C840BB65B6}"/>
              </a:ext>
            </a:extLst>
          </p:cNvPr>
          <p:cNvCxnSpPr>
            <a:cxnSpLocks/>
          </p:cNvCxnSpPr>
          <p:nvPr/>
        </p:nvCxnSpPr>
        <p:spPr>
          <a:xfrm flipH="1">
            <a:off x="2543116" y="1386542"/>
            <a:ext cx="4448394" cy="4965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5E9E271-7F28-0B46-7A92-0504FB745CE7}"/>
              </a:ext>
            </a:extLst>
          </p:cNvPr>
          <p:cNvSpPr txBox="1"/>
          <p:nvPr/>
        </p:nvSpPr>
        <p:spPr>
          <a:xfrm>
            <a:off x="3646985" y="4545126"/>
            <a:ext cx="988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No 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F</a:t>
            </a:r>
            <a:endParaRPr lang="ja-JP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F7AD97-F0D7-CF04-8E89-7FB644491A74}"/>
              </a:ext>
            </a:extLst>
          </p:cNvPr>
          <p:cNvSpPr txBox="1"/>
          <p:nvPr/>
        </p:nvSpPr>
        <p:spPr>
          <a:xfrm>
            <a:off x="3052031" y="1919846"/>
            <a:ext cx="988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No 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F</a:t>
            </a:r>
            <a:endParaRPr lang="ja-JP" altLang="en-US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CDA33D0-F34D-48D2-504D-A58415810E15}"/>
              </a:ext>
            </a:extLst>
          </p:cNvPr>
          <p:cNvCxnSpPr>
            <a:cxnSpLocks/>
          </p:cNvCxnSpPr>
          <p:nvPr/>
        </p:nvCxnSpPr>
        <p:spPr>
          <a:xfrm flipH="1">
            <a:off x="1078199" y="2502821"/>
            <a:ext cx="170432" cy="4863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7C90D51-A20F-4C2D-8AD5-3042F91ACBFC}"/>
              </a:ext>
            </a:extLst>
          </p:cNvPr>
          <p:cNvSpPr txBox="1"/>
          <p:nvPr/>
        </p:nvSpPr>
        <p:spPr>
          <a:xfrm>
            <a:off x="396630" y="2481155"/>
            <a:ext cx="9884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600" dirty="0"/>
              <a:t>(ρ, τ)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C9B7E27-0DC3-773C-362B-8F3E2EADE13F}"/>
              </a:ext>
            </a:extLst>
          </p:cNvPr>
          <p:cNvCxnSpPr>
            <a:cxnSpLocks/>
          </p:cNvCxnSpPr>
          <p:nvPr/>
        </p:nvCxnSpPr>
        <p:spPr>
          <a:xfrm>
            <a:off x="1971040" y="4527573"/>
            <a:ext cx="0" cy="4044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24EB9CE-59AF-AFD5-A592-62CBF6226EA2}"/>
              </a:ext>
            </a:extLst>
          </p:cNvPr>
          <p:cNvSpPr txBox="1"/>
          <p:nvPr/>
        </p:nvSpPr>
        <p:spPr>
          <a:xfrm>
            <a:off x="390113" y="4895606"/>
            <a:ext cx="2922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t</a:t>
            </a:r>
            <a:r>
              <a:rPr kumimoji="1" lang="en-US" altLang="ja-JP" sz="2400" b="1" dirty="0"/>
              <a:t>otal Bregman div.</a:t>
            </a:r>
            <a:endParaRPr kumimoji="1" lang="ja-JP" altLang="en-US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33D054-162A-D587-D6B1-489105ED918C}"/>
              </a:ext>
            </a:extLst>
          </p:cNvPr>
          <p:cNvSpPr txBox="1"/>
          <p:nvPr/>
        </p:nvSpPr>
        <p:spPr>
          <a:xfrm>
            <a:off x="6213325" y="4393720"/>
            <a:ext cx="5200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Monte Carlo Bregman divergence</a:t>
            </a:r>
            <a:endParaRPr kumimoji="1" lang="ja-JP" altLang="en-US" sz="2400" b="1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B0B3150-C5CF-935A-DF29-716020D23CCE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4063977" y="3313956"/>
            <a:ext cx="2149348" cy="13105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8B3FBB6-250B-4817-8E74-30C0BFF0B7A4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3997368" y="3196498"/>
            <a:ext cx="2516361" cy="5844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5E14F07D-2E0C-24C3-17B0-5A4C79D9DE43}"/>
              </a:ext>
            </a:extLst>
          </p:cNvPr>
          <p:cNvSpPr txBox="1"/>
          <p:nvPr/>
        </p:nvSpPr>
        <p:spPr>
          <a:xfrm>
            <a:off x="6513729" y="3550084"/>
            <a:ext cx="4421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Curved Bregman divergence</a:t>
            </a:r>
            <a:endParaRPr kumimoji="1" lang="ja-JP" altLang="en-US" sz="2400" b="1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61183B8-ED2D-444D-6D06-C3B809632CCC}"/>
              </a:ext>
            </a:extLst>
          </p:cNvPr>
          <p:cNvCxnSpPr>
            <a:cxnSpLocks/>
          </p:cNvCxnSpPr>
          <p:nvPr/>
        </p:nvCxnSpPr>
        <p:spPr>
          <a:xfrm>
            <a:off x="4035418" y="3248282"/>
            <a:ext cx="2403375" cy="2077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2F0EB29-C057-8B6C-16EC-80A2BBED0EB2}"/>
              </a:ext>
            </a:extLst>
          </p:cNvPr>
          <p:cNvSpPr txBox="1"/>
          <p:nvPr/>
        </p:nvSpPr>
        <p:spPr>
          <a:xfrm>
            <a:off x="6472651" y="3233419"/>
            <a:ext cx="5761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 err="1"/>
              <a:t>Subdimensional</a:t>
            </a:r>
            <a:r>
              <a:rPr kumimoji="1" lang="en-US" altLang="ja-JP" sz="2400" b="1" dirty="0"/>
              <a:t> Bregman divergence</a:t>
            </a:r>
            <a:endParaRPr kumimoji="1" lang="ja-JP" altLang="en-US" sz="2400" b="1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E23A616-363D-96AD-793C-ABD880493379}"/>
              </a:ext>
            </a:extLst>
          </p:cNvPr>
          <p:cNvCxnSpPr>
            <a:cxnSpLocks/>
          </p:cNvCxnSpPr>
          <p:nvPr/>
        </p:nvCxnSpPr>
        <p:spPr>
          <a:xfrm>
            <a:off x="4016649" y="3213081"/>
            <a:ext cx="2292303" cy="18686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11A0654-38EF-63D1-2FBC-306B16668822}"/>
              </a:ext>
            </a:extLst>
          </p:cNvPr>
          <p:cNvSpPr txBox="1"/>
          <p:nvPr/>
        </p:nvSpPr>
        <p:spPr>
          <a:xfrm>
            <a:off x="6381395" y="4799706"/>
            <a:ext cx="53527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Quasi convex Bregman divergence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077987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16F0-2778-4441-6BD8-62A40412E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1001"/>
            <a:ext cx="12082272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divergences in stats/machine learning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97699-D194-8C4F-F939-94EEF538E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24" y="1026761"/>
            <a:ext cx="11585448" cy="5513230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 b="1" dirty="0" err="1"/>
              <a:t>Kullback-Leibler</a:t>
            </a:r>
            <a:r>
              <a:rPr kumimoji="1" lang="en-US" altLang="ja-JP" b="1" dirty="0"/>
              <a:t> divergence </a:t>
            </a:r>
            <a:r>
              <a:rPr kumimoji="1" lang="en-US" altLang="ja-JP" dirty="0"/>
              <a:t>between probability densities </a:t>
            </a:r>
            <a:r>
              <a:rPr kumimoji="1" lang="en-US" altLang="ja-JP" sz="2600" dirty="0"/>
              <a:t>p(x) and q(x)</a:t>
            </a:r>
            <a:r>
              <a:rPr kumimoji="1" lang="en-US" altLang="ja-JP" dirty="0"/>
              <a:t>: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                    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[p(x):q(x)]=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</a:t>
            </a:r>
            <a:endParaRPr lang="en-US" altLang="ja-JP" b="1" dirty="0"/>
          </a:p>
          <a:p>
            <a:pPr marL="0" indent="0">
              <a:buNone/>
            </a:pPr>
            <a:r>
              <a:rPr lang="en-US" altLang="ja-JP" dirty="0"/>
              <a:t>                    difficult to calculate in closed form because of the integral 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∫ 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…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But the </a:t>
            </a:r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 of an </a:t>
            </a:r>
            <a:r>
              <a:rPr kumimoji="1" lang="en-US" altLang="ja-JP" b="1" dirty="0">
                <a:solidFill>
                  <a:srgbClr val="FF0000"/>
                </a:solidFill>
              </a:rPr>
              <a:t>exponential family </a:t>
            </a:r>
            <a:r>
              <a:rPr kumimoji="1" lang="en-US" altLang="ja-JP" dirty="0"/>
              <a:t>like Gaussians, Poisson, Dirichlet, Gamma/Beta, Wishart                             </a:t>
            </a:r>
          </a:p>
          <a:p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   amount to a </a:t>
            </a:r>
            <a:r>
              <a:rPr lang="en-US" altLang="ja-JP" b="1" dirty="0">
                <a:solidFill>
                  <a:schemeClr val="accent4"/>
                </a:solidFill>
              </a:rPr>
              <a:t> </a:t>
            </a:r>
            <a:r>
              <a:rPr kumimoji="1" lang="en-US" altLang="ja-JP" b="1" dirty="0">
                <a:solidFill>
                  <a:schemeClr val="accent4"/>
                </a:solidFill>
              </a:rPr>
              <a:t>reverse Bregman divergence</a:t>
            </a:r>
            <a:r>
              <a:rPr kumimoji="1" lang="en-US" altLang="ja-JP" dirty="0"/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B</a:t>
            </a:r>
            <a:r>
              <a:rPr lang="en-US" altLang="ja-JP" b="1" baseline="-25000" dirty="0">
                <a:solidFill>
                  <a:schemeClr val="accent4"/>
                </a:solidFill>
              </a:rPr>
              <a:t>F</a:t>
            </a:r>
            <a:r>
              <a:rPr lang="en-US" altLang="ja-JP" dirty="0">
                <a:solidFill>
                  <a:schemeClr val="accent4"/>
                </a:solidFill>
              </a:rPr>
              <a:t>*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chemeClr val="accent4"/>
                </a:solidFill>
              </a:rPr>
              <a:t>) := B</a:t>
            </a:r>
            <a:r>
              <a:rPr lang="en-US" altLang="ja-JP" b="1" baseline="-25000" dirty="0">
                <a:solidFill>
                  <a:schemeClr val="accent4"/>
                </a:solidFill>
              </a:rPr>
              <a:t>F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2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b="1" dirty="0">
                <a:solidFill>
                  <a:schemeClr val="accent4"/>
                </a:solidFill>
              </a:rPr>
              <a:t>)</a:t>
            </a:r>
            <a:endParaRPr kumimoji="1" lang="en-US" altLang="ja-JP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 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]=B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)= B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  </a:t>
            </a:r>
            <a:r>
              <a:rPr lang="ja-JP" altLang="en-US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⇒ </a:t>
            </a:r>
            <a:r>
              <a:rPr lang="en-US" altLang="ja-JP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Easy calculations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                                              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en-US" altLang="ja-JP" dirty="0"/>
              <a:t>Notice </a:t>
            </a:r>
            <a:r>
              <a:rPr lang="en-US" altLang="ja-JP" dirty="0">
                <a:solidFill>
                  <a:schemeClr val="accent4"/>
                </a:solidFill>
              </a:rPr>
              <a:t>divergence between parameters </a:t>
            </a:r>
            <a:r>
              <a:rPr lang="en-US" altLang="ja-JP" dirty="0"/>
              <a:t>B</a:t>
            </a:r>
            <a:r>
              <a:rPr lang="en-US" altLang="ja-JP" baseline="-25000" dirty="0"/>
              <a:t>F</a:t>
            </a:r>
            <a:r>
              <a:rPr lang="en-US" altLang="ja-JP" dirty="0"/>
              <a:t> vs </a:t>
            </a:r>
            <a:r>
              <a:rPr lang="en-US" altLang="ja-JP" dirty="0">
                <a:solidFill>
                  <a:schemeClr val="accent4"/>
                </a:solidFill>
              </a:rPr>
              <a:t>divergence between functions </a:t>
            </a:r>
            <a:r>
              <a:rPr lang="en-US" altLang="ja-JP" dirty="0"/>
              <a:t>KL which is a pointwise extended scalar BD</a:t>
            </a:r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0446C-EBC4-F2A8-10EA-E4E4DB9BB191}"/>
              </a:ext>
            </a:extLst>
          </p:cNvPr>
          <p:cNvSpPr txBox="1"/>
          <p:nvPr/>
        </p:nvSpPr>
        <p:spPr>
          <a:xfrm>
            <a:off x="713232" y="6298478"/>
            <a:ext cx="114787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Azoury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 Katy S., and Manfred K. </a:t>
            </a:r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Warmuth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"Relative loss bounds for on-line density estimation with the exponential family of distributions." </a:t>
            </a:r>
            <a:r>
              <a:rPr lang="en-US" altLang="ja-JP" sz="1600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Machine learning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43 (2001)</a:t>
            </a:r>
            <a:endParaRPr lang="ja-JP" altLang="en-US" sz="1600" b="1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EE0AC-E0A4-2BFE-22A9-1C3148A08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625" y="3582013"/>
            <a:ext cx="4077590" cy="402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C0D232-2127-FC9A-CD63-1B960821DA87}"/>
              </a:ext>
            </a:extLst>
          </p:cNvPr>
          <p:cNvSpPr txBox="1"/>
          <p:nvPr/>
        </p:nvSpPr>
        <p:spPr>
          <a:xfrm>
            <a:off x="8238913" y="3598771"/>
            <a:ext cx="238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Source Sans Pro" panose="020B0503030403020204" pitchFamily="34" charset="0"/>
              </a:rPr>
              <a:t>p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(x|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) ∝ exp(&lt;x,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&gt;)</a:t>
            </a:r>
            <a:endParaRPr kumimoji="1" lang="ja-JP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0300-FE36-3C69-7461-220752D8E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C1D6EB-7408-A4A7-2892-5142590BF92E}"/>
              </a:ext>
            </a:extLst>
          </p:cNvPr>
          <p:cNvSpPr txBox="1"/>
          <p:nvPr/>
        </p:nvSpPr>
        <p:spPr>
          <a:xfrm>
            <a:off x="8813211" y="5115865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Bypass the</a:t>
            </a:r>
            <a:r>
              <a:rPr lang="ja-JP" altLang="en-US" sz="2400" i="0" dirty="0">
                <a:effectLst/>
                <a:latin typeface="Source Sans Pro" panose="020B0503030403020204" pitchFamily="34" charset="0"/>
              </a:rPr>
              <a:t> ∫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, </a:t>
            </a:r>
            <a:r>
              <a:rPr lang="ja-JP" altLang="en-US" sz="2000" b="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2000" b="0" i="0" dirty="0">
                <a:effectLst/>
                <a:latin typeface="Source Sans Pro" panose="020B0503030403020204" pitchFamily="34" charset="0"/>
              </a:rPr>
              <a:t>F easy!</a:t>
            </a:r>
            <a:endParaRPr kumimoji="1" lang="ja-JP" altLang="en-US" sz="2000" dirty="0"/>
          </a:p>
          <a:p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236528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980B852E-4F3C-42AF-F4C2-C0B6EA7C869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8" b="24083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C1C8D-31C8-5C9A-994B-8CFDB2149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1CF226C-95D4-40B8-9E1A-366D2434025F}" type="slidenum">
              <a:rPr kumimoji="1" lang="en-US" altLang="ja-JP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40</a:t>
            </a:fld>
            <a:endParaRPr kumimoji="1" lang="en-US" altLang="ja-JP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0212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128CB-990A-4AEE-66B3-445D81088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>
                <a:solidFill>
                  <a:schemeClr val="accent1"/>
                </a:solidFill>
              </a:rPr>
              <a:t>Thank you!</a:t>
            </a:r>
            <a:endParaRPr kumimoji="1" lang="ja-JP" altLang="en-US" b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E92F8-3E01-FA5D-323B-F539110F91AB}"/>
              </a:ext>
            </a:extLst>
          </p:cNvPr>
          <p:cNvSpPr txBox="1"/>
          <p:nvPr/>
        </p:nvSpPr>
        <p:spPr>
          <a:xfrm>
            <a:off x="8282691" y="6353221"/>
            <a:ext cx="36996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https://franknielsen.github.io/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637448F-3C7B-FC1B-D2E5-C568B8D08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D03F2B-26C2-630B-1A3E-B713F1E52397}"/>
              </a:ext>
            </a:extLst>
          </p:cNvPr>
          <p:cNvSpPr txBox="1"/>
          <p:nvPr/>
        </p:nvSpPr>
        <p:spPr>
          <a:xfrm>
            <a:off x="972658" y="1725022"/>
            <a:ext cx="96952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Many thanks to all my inspiring collaborators.</a:t>
            </a:r>
          </a:p>
          <a:p>
            <a:r>
              <a:rPr lang="en-US" altLang="ja-JP" sz="2000" dirty="0"/>
              <a:t>  with special thanks to Richard Nock, Ke Sun, Ehsan Amid, and </a:t>
            </a:r>
            <a:r>
              <a:rPr kumimoji="1" lang="en-US" altLang="ja-JP" sz="2000" dirty="0"/>
              <a:t>Alexander </a:t>
            </a:r>
            <a:r>
              <a:rPr kumimoji="1" lang="en-US" altLang="ja-JP" sz="2000" dirty="0" err="1"/>
              <a:t>Soen</a:t>
            </a:r>
            <a:r>
              <a:rPr lang="en-US" altLang="ja-JP" sz="2000" dirty="0"/>
              <a:t> </a:t>
            </a:r>
            <a:endParaRPr kumimoji="1" lang="ja-JP" altLang="en-US" sz="2000" dirty="0"/>
          </a:p>
        </p:txBody>
      </p:sp>
      <p:pic>
        <p:nvPicPr>
          <p:cNvPr id="1026" name="Picture 2" descr="Information Geometry (@SN_INGE) / X">
            <a:extLst>
              <a:ext uri="{FF2B5EF4-FFF2-40B4-BE49-F238E27FC236}">
                <a16:creationId xmlns:a16="http://schemas.microsoft.com/office/drawing/2014/main" id="{B2B1A7B3-E390-2627-92B6-FDEB9C588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17" y="2919770"/>
            <a:ext cx="666750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rank Nielsen on X: &quot;🎓Since 2018, the journal &quot;Information ...">
            <a:extLst>
              <a:ext uri="{FF2B5EF4-FFF2-40B4-BE49-F238E27FC236}">
                <a16:creationId xmlns:a16="http://schemas.microsoft.com/office/drawing/2014/main" id="{28F8D678-55EC-FCD8-53C7-4654611BE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357" y="2919771"/>
            <a:ext cx="217237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7F2F17-32AD-61E4-9347-4FC8E57997CC}"/>
              </a:ext>
            </a:extLst>
          </p:cNvPr>
          <p:cNvSpPr txBox="1"/>
          <p:nvPr/>
        </p:nvSpPr>
        <p:spPr>
          <a:xfrm>
            <a:off x="3301836" y="5930886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https://link.springer.com/journal/41884</a:t>
            </a:r>
          </a:p>
        </p:txBody>
      </p:sp>
    </p:spTree>
    <p:extLst>
      <p:ext uri="{BB962C8B-B14F-4D97-AF65-F5344CB8AC3E}">
        <p14:creationId xmlns:p14="http://schemas.microsoft.com/office/powerpoint/2010/main" val="34845737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945" y="791152"/>
            <a:ext cx="12126026" cy="4351338"/>
          </a:xfrm>
        </p:spPr>
        <p:txBody>
          <a:bodyPr/>
          <a:lstStyle/>
          <a:p>
            <a:r>
              <a:rPr lang="en-US" dirty="0"/>
              <a:t>Consider the cone of symmetric positive-definite matrices (SPD cone), and extend the Arithmetic Harmonic Mean  to SPD matrices: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Sequences with A</a:t>
            </a:r>
            <a:r>
              <a:rPr lang="en-US" sz="2400" baseline="-25000" dirty="0"/>
              <a:t>0</a:t>
            </a:r>
            <a:r>
              <a:rPr lang="en-US" sz="2400" dirty="0"/>
              <a:t>=X &amp; H</a:t>
            </a:r>
            <a:r>
              <a:rPr lang="en-US" sz="2400" baseline="-25000" dirty="0"/>
              <a:t>0</a:t>
            </a:r>
            <a:r>
              <a:rPr lang="en-US" sz="2400" dirty="0"/>
              <a:t>=Y  converge quadratically to </a:t>
            </a:r>
            <a:r>
              <a:rPr lang="en-US" sz="2400" b="1" dirty="0">
                <a:solidFill>
                  <a:srgbClr val="FF0000"/>
                </a:solidFill>
              </a:rPr>
              <a:t>matrix geometric mean</a:t>
            </a:r>
            <a:r>
              <a:rPr lang="en-US" sz="2400" dirty="0"/>
              <a:t>:</a:t>
            </a:r>
            <a:endParaRPr lang="fr-FR" sz="2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8107" y="-196154"/>
            <a:ext cx="12126026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Inductive matrix arithmetic-harmonic mean (AHM) </a:t>
            </a:r>
            <a:endParaRPr lang="fr-FR" b="1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7" y="1646743"/>
            <a:ext cx="6257925" cy="1447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1458" y="3627712"/>
            <a:ext cx="5210175" cy="7429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12" y="4367646"/>
            <a:ext cx="7143750" cy="6286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0809" y="4996296"/>
            <a:ext cx="11306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which is also the </a:t>
            </a:r>
            <a:r>
              <a:rPr lang="en-US" sz="2800" b="1" dirty="0">
                <a:solidFill>
                  <a:srgbClr val="FF0000"/>
                </a:solidFill>
              </a:rPr>
              <a:t>Riemannian center of mass</a:t>
            </a:r>
            <a:r>
              <a:rPr lang="en-US" sz="2800" dirty="0"/>
              <a:t> </a:t>
            </a:r>
            <a:r>
              <a:rPr lang="en-US" sz="2800" dirty="0" err="1"/>
              <a:t>wrt</a:t>
            </a:r>
            <a:r>
              <a:rPr lang="en-US" sz="2800" dirty="0"/>
              <a:t> the trace metric:</a:t>
            </a:r>
            <a:endParaRPr lang="fr-FR" sz="2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8246" y="5553825"/>
            <a:ext cx="3551237" cy="7476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809" y="5594894"/>
            <a:ext cx="5401146" cy="69400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981928" y="1819169"/>
            <a:ext cx="2600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/>
              <a:t>←</a:t>
            </a:r>
            <a:r>
              <a:rPr lang="en-US" sz="2400">
                <a:solidFill>
                  <a:schemeClr val="accent4"/>
                </a:solidFill>
              </a:rPr>
              <a:t>arithmetic mean </a:t>
            </a:r>
            <a:endParaRPr lang="fr-FR" sz="2400">
              <a:solidFill>
                <a:schemeClr val="accent4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89762" y="2453260"/>
            <a:ext cx="2496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/>
              <a:t>←</a:t>
            </a:r>
            <a:r>
              <a:rPr lang="en-US" sz="2400">
                <a:solidFill>
                  <a:schemeClr val="accent4"/>
                </a:solidFill>
              </a:rPr>
              <a:t>harmonic mean </a:t>
            </a:r>
            <a:endParaRPr lang="fr-FR" sz="2400">
              <a:solidFill>
                <a:schemeClr val="accent4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88745" y="4397698"/>
            <a:ext cx="7457825" cy="6076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extBox 1"/>
          <p:cNvSpPr txBox="1"/>
          <p:nvPr/>
        </p:nvSpPr>
        <p:spPr>
          <a:xfrm>
            <a:off x="9786413" y="5782898"/>
            <a:ext cx="21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Riemannian distance</a:t>
            </a:r>
            <a:endParaRPr lang="fr-FR" dirty="0"/>
          </a:p>
        </p:txBody>
      </p:sp>
      <p:sp>
        <p:nvSpPr>
          <p:cNvPr id="15" name="TextBox 14"/>
          <p:cNvSpPr txBox="1"/>
          <p:nvPr/>
        </p:nvSpPr>
        <p:spPr>
          <a:xfrm>
            <a:off x="9765760" y="1619452"/>
            <a:ext cx="2340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[Nakamura 2001]</a:t>
            </a:r>
            <a:endParaRPr lang="fr-FR" sz="2000" b="1" dirty="0">
              <a:solidFill>
                <a:schemeClr val="accent6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CF1F85-5977-3A58-5292-60B739DB9CE8}"/>
              </a:ext>
            </a:extLst>
          </p:cNvPr>
          <p:cNvSpPr txBox="1"/>
          <p:nvPr/>
        </p:nvSpPr>
        <p:spPr>
          <a:xfrm>
            <a:off x="2685535" y="6522010"/>
            <a:ext cx="11539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What is… an Inductive Mean?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Notices of the American Mathematical Society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2023</a:t>
            </a:r>
            <a:endParaRPr lang="fr-FR" altLang="ja-JP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5236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282" y="-207746"/>
            <a:ext cx="11769436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5"/>
                </a:solidFill>
                <a:latin typeface="+mn-lt"/>
              </a:rPr>
              <a:t>Geometric interpretation of the AHM matrix mean</a:t>
            </a:r>
            <a:endParaRPr lang="fr-FR" sz="3600" b="1" dirty="0">
              <a:solidFill>
                <a:schemeClr val="accent5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0713" y="818861"/>
            <a:ext cx="3524250" cy="1714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838" y="922945"/>
            <a:ext cx="6257925" cy="1447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82" y="3296933"/>
            <a:ext cx="5555850" cy="184207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249" y="5344046"/>
            <a:ext cx="86773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Primal geodesic midpoint is the arithmetic center  </a:t>
            </a:r>
            <a:r>
              <a:rPr lang="en-US" sz="2000" dirty="0" err="1">
                <a:solidFill>
                  <a:srgbClr val="FF0000"/>
                </a:solidFill>
              </a:rPr>
              <a:t>wrt</a:t>
            </a:r>
            <a:r>
              <a:rPr lang="en-US" sz="2000" dirty="0">
                <a:solidFill>
                  <a:srgbClr val="FF0000"/>
                </a:solidFill>
              </a:rPr>
              <a:t> Euclidean metric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Dual geodesic midpoint = harmonic center </a:t>
            </a:r>
            <a:r>
              <a:rPr lang="en-US" sz="2000" dirty="0" err="1">
                <a:solidFill>
                  <a:schemeClr val="accent1"/>
                </a:solidFill>
              </a:rPr>
              <a:t>wrt</a:t>
            </a:r>
            <a:r>
              <a:rPr lang="en-US" sz="2000" dirty="0">
                <a:solidFill>
                  <a:schemeClr val="accent1"/>
                </a:solidFill>
              </a:rPr>
              <a:t> an isometric </a:t>
            </a:r>
            <a:r>
              <a:rPr lang="en-US" sz="2000" dirty="0" err="1">
                <a:solidFill>
                  <a:schemeClr val="accent1"/>
                </a:solidFill>
              </a:rPr>
              <a:t>Eucl</a:t>
            </a:r>
            <a:r>
              <a:rPr lang="en-US" sz="2000" dirty="0">
                <a:solidFill>
                  <a:schemeClr val="accent1"/>
                </a:solidFill>
              </a:rPr>
              <a:t>. metric</a:t>
            </a:r>
          </a:p>
          <a:p>
            <a:r>
              <a:rPr lang="en-US" sz="2000" dirty="0">
                <a:solidFill>
                  <a:srgbClr val="FF66FF"/>
                </a:solidFill>
              </a:rPr>
              <a:t>Levi-Civita geodesic midpoint is geometric </a:t>
            </a:r>
            <a:r>
              <a:rPr lang="en-US" sz="2000" dirty="0" err="1">
                <a:solidFill>
                  <a:srgbClr val="FF66FF"/>
                </a:solidFill>
              </a:rPr>
              <a:t>Karcher</a:t>
            </a:r>
            <a:r>
              <a:rPr lang="en-US" sz="2000" dirty="0">
                <a:solidFill>
                  <a:srgbClr val="FF66FF"/>
                </a:solidFill>
              </a:rPr>
              <a:t> mean </a:t>
            </a:r>
            <a:endParaRPr lang="fr-FR" sz="2000" dirty="0">
              <a:solidFill>
                <a:srgbClr val="FF6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6531" y="5300673"/>
            <a:ext cx="2286938" cy="4512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0247" y="5751880"/>
            <a:ext cx="3151753" cy="3846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8645" y="6103786"/>
            <a:ext cx="3393355" cy="43418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40493" y="3968236"/>
            <a:ext cx="4498493" cy="40011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2000" dirty="0"/>
              <a:t>Dually flat space (SPD, </a:t>
            </a:r>
            <a:r>
              <a:rPr lang="en-US" sz="2000" dirty="0" err="1"/>
              <a:t>g</a:t>
            </a:r>
            <a:r>
              <a:rPr lang="en-US" sz="2000" baseline="30000" dirty="0" err="1"/>
              <a:t>G</a:t>
            </a:r>
            <a:r>
              <a:rPr lang="en-US" sz="2000" dirty="0"/>
              <a:t>, </a:t>
            </a:r>
            <a:r>
              <a:rPr lang="fr-FR" sz="2000" dirty="0"/>
              <a:t>∇</a:t>
            </a:r>
            <a:r>
              <a:rPr lang="fr-FR" sz="2000" baseline="30000" dirty="0"/>
              <a:t>A</a:t>
            </a:r>
            <a:r>
              <a:rPr lang="fr-FR" sz="2000" dirty="0"/>
              <a:t>, ∇</a:t>
            </a:r>
            <a:r>
              <a:rPr lang="fr-FR" sz="2000" baseline="30000" dirty="0"/>
              <a:t>H</a:t>
            </a:r>
            <a:r>
              <a:rPr lang="fr-FR" sz="2000" dirty="0"/>
              <a:t>) </a:t>
            </a:r>
          </a:p>
        </p:txBody>
      </p:sp>
      <p:sp>
        <p:nvSpPr>
          <p:cNvPr id="3" name="Rectangle 2"/>
          <p:cNvSpPr/>
          <p:nvPr/>
        </p:nvSpPr>
        <p:spPr>
          <a:xfrm>
            <a:off x="10240000" y="6488668"/>
            <a:ext cx="21259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accent6"/>
                </a:solidFill>
              </a:rPr>
              <a:t>[Nakamura 2001]</a:t>
            </a:r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11282" y="2653728"/>
            <a:ext cx="125141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(SPD, </a:t>
            </a:r>
            <a:r>
              <a:rPr lang="en-US" sz="2800" b="1" dirty="0" err="1">
                <a:solidFill>
                  <a:srgbClr val="FF0000"/>
                </a:solidFill>
              </a:rPr>
              <a:t>g</a:t>
            </a:r>
            <a:r>
              <a:rPr lang="en-US" sz="2800" b="1" baseline="30000" dirty="0" err="1">
                <a:solidFill>
                  <a:srgbClr val="FF0000"/>
                </a:solidFill>
              </a:rPr>
              <a:t>G</a:t>
            </a:r>
            <a:r>
              <a:rPr lang="en-US" sz="2800" b="1" dirty="0">
                <a:solidFill>
                  <a:srgbClr val="FF0000"/>
                </a:solidFill>
              </a:rPr>
              <a:t>, </a:t>
            </a:r>
            <a:r>
              <a:rPr lang="fr-FR" sz="2800" b="1" dirty="0">
                <a:solidFill>
                  <a:srgbClr val="FF0000"/>
                </a:solidFill>
              </a:rPr>
              <a:t>∇</a:t>
            </a:r>
            <a:r>
              <a:rPr lang="fr-FR" sz="2800" b="1" baseline="30000" dirty="0">
                <a:solidFill>
                  <a:srgbClr val="FF0000"/>
                </a:solidFill>
              </a:rPr>
              <a:t>A</a:t>
            </a:r>
            <a:r>
              <a:rPr lang="fr-FR" sz="2800" b="1" dirty="0">
                <a:solidFill>
                  <a:srgbClr val="FF0000"/>
                </a:solidFill>
              </a:rPr>
              <a:t>, ∇</a:t>
            </a:r>
            <a:r>
              <a:rPr lang="fr-FR" sz="2800" b="1" baseline="30000" dirty="0">
                <a:solidFill>
                  <a:srgbClr val="FF0000"/>
                </a:solidFill>
              </a:rPr>
              <a:t>H</a:t>
            </a:r>
            <a:r>
              <a:rPr lang="fr-FR" sz="2800" b="1" dirty="0">
                <a:solidFill>
                  <a:srgbClr val="FF0000"/>
                </a:solidFill>
              </a:rPr>
              <a:t>) </a:t>
            </a:r>
            <a:r>
              <a:rPr lang="fr-FR" sz="2800" b="1" dirty="0" err="1">
                <a:solidFill>
                  <a:srgbClr val="FF0000"/>
                </a:solidFill>
              </a:rPr>
              <a:t>is</a:t>
            </a:r>
            <a:r>
              <a:rPr lang="fr-FR" sz="2800" b="1" dirty="0">
                <a:solidFill>
                  <a:srgbClr val="FF0000"/>
                </a:solidFill>
              </a:rPr>
              <a:t> a </a:t>
            </a:r>
            <a:r>
              <a:rPr lang="fr-FR" sz="2800" b="1" dirty="0" err="1">
                <a:solidFill>
                  <a:srgbClr val="FF0000"/>
                </a:solidFill>
              </a:rPr>
              <a:t>dually</a:t>
            </a:r>
            <a:r>
              <a:rPr lang="fr-FR" sz="2800" b="1" dirty="0">
                <a:solidFill>
                  <a:srgbClr val="FF0000"/>
                </a:solidFill>
              </a:rPr>
              <a:t> flat </a:t>
            </a:r>
            <a:r>
              <a:rPr lang="fr-FR" sz="2800" b="1" dirty="0" err="1">
                <a:solidFill>
                  <a:srgbClr val="FF0000"/>
                </a:solidFill>
              </a:rPr>
              <a:t>space</a:t>
            </a:r>
            <a:r>
              <a:rPr lang="fr-FR" sz="2800" b="1" dirty="0">
                <a:solidFill>
                  <a:srgbClr val="FF0000"/>
                </a:solidFill>
              </a:rPr>
              <a:t>, ∇</a:t>
            </a:r>
            <a:r>
              <a:rPr lang="fr-FR" sz="2800" b="1" baseline="30000" dirty="0">
                <a:solidFill>
                  <a:srgbClr val="FF0000"/>
                </a:solidFill>
              </a:rPr>
              <a:t>G</a:t>
            </a:r>
            <a:r>
              <a:rPr lang="en-US" sz="2800" b="1" baseline="30000" dirty="0">
                <a:solidFill>
                  <a:srgbClr val="FF0000"/>
                </a:solidFill>
              </a:rPr>
              <a:t> </a:t>
            </a:r>
            <a:r>
              <a:rPr lang="fr-FR" sz="2800" b="1" dirty="0" err="1">
                <a:solidFill>
                  <a:srgbClr val="FF0000"/>
                </a:solidFill>
              </a:rPr>
              <a:t>is</a:t>
            </a:r>
            <a:r>
              <a:rPr lang="fr-FR" sz="2800" b="1" dirty="0">
                <a:solidFill>
                  <a:srgbClr val="FF0000"/>
                </a:solidFill>
              </a:rPr>
              <a:t> Levi-Civita </a:t>
            </a:r>
            <a:r>
              <a:rPr lang="fr-FR" sz="2800" b="1" dirty="0" err="1">
                <a:solidFill>
                  <a:srgbClr val="FF0000"/>
                </a:solidFill>
              </a:rPr>
              <a:t>connection</a:t>
            </a:r>
            <a:endParaRPr lang="fr-FR" sz="2800" b="1" dirty="0">
              <a:solidFill>
                <a:srgbClr val="FF0000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4602" y="4934312"/>
            <a:ext cx="2645059" cy="28936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71604" y="3541109"/>
            <a:ext cx="2224395" cy="29900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57228" y="3201828"/>
            <a:ext cx="2507735" cy="3815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744FDC7-BFF6-E6CA-FE36-7686AD40339B}"/>
              </a:ext>
            </a:extLst>
          </p:cNvPr>
          <p:cNvSpPr txBox="1"/>
          <p:nvPr/>
        </p:nvSpPr>
        <p:spPr>
          <a:xfrm>
            <a:off x="597045" y="6366141"/>
            <a:ext cx="7760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highlight>
                  <a:srgbClr val="FFFF00"/>
                </a:highlight>
              </a:rPr>
              <a:t>Here, all three connections are metric connections</a:t>
            </a:r>
            <a:endParaRPr kumimoji="1" lang="ja-JP" altLang="en-US" sz="2400" b="1" dirty="0">
              <a:highlight>
                <a:srgbClr val="FFFF00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13055F-C498-7780-1960-BD11551FB45C}"/>
              </a:ext>
            </a:extLst>
          </p:cNvPr>
          <p:cNvSpPr txBox="1"/>
          <p:nvPr/>
        </p:nvSpPr>
        <p:spPr>
          <a:xfrm>
            <a:off x="208233" y="1300997"/>
            <a:ext cx="16466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Repeat: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8964721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C94AC-3D63-2122-8C79-24FE4E141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651" y="907980"/>
            <a:ext cx="11248697" cy="5042039"/>
          </a:xfrm>
        </p:spPr>
        <p:txBody>
          <a:bodyPr>
            <a:normAutofit fontScale="92500"/>
          </a:bodyPr>
          <a:lstStyle/>
          <a:p>
            <a:r>
              <a:rPr kumimoji="1" lang="en-US" altLang="ja-JP" dirty="0"/>
              <a:t>The </a:t>
            </a:r>
            <a:r>
              <a:rPr kumimoji="1" lang="en-US" altLang="ja-JP" b="1" dirty="0">
                <a:solidFill>
                  <a:srgbClr val="FF0000"/>
                </a:solidFill>
              </a:rPr>
              <a:t>Chernoff information </a:t>
            </a:r>
            <a:r>
              <a:rPr kumimoji="1" lang="en-US" altLang="ja-JP" dirty="0"/>
              <a:t>between two distributions is defined by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Chernoff information is the maximal </a:t>
            </a:r>
            <a:r>
              <a:rPr kumimoji="1" lang="en-US" altLang="ja-JP" b="1" dirty="0">
                <a:solidFill>
                  <a:srgbClr val="FF0000"/>
                </a:solidFill>
              </a:rPr>
              <a:t>skew </a:t>
            </a:r>
            <a:r>
              <a:rPr kumimoji="1" lang="en-US" altLang="ja-JP" b="1" dirty="0" err="1">
                <a:solidFill>
                  <a:srgbClr val="FF0000"/>
                </a:solidFill>
              </a:rPr>
              <a:t>Bhattacharrya</a:t>
            </a:r>
            <a:r>
              <a:rPr kumimoji="1" lang="en-US" altLang="ja-JP" b="1" dirty="0">
                <a:solidFill>
                  <a:srgbClr val="FF0000"/>
                </a:solidFill>
              </a:rPr>
              <a:t> distance </a:t>
            </a:r>
            <a:r>
              <a:rPr kumimoji="1" lang="en-US" altLang="ja-JP" dirty="0"/>
              <a:t>(not metric!):</a:t>
            </a:r>
          </a:p>
          <a:p>
            <a:endParaRPr lang="en-US" altLang="ja-JP" dirty="0"/>
          </a:p>
          <a:p>
            <a:r>
              <a:rPr kumimoji="1" lang="el-GR" altLang="ja-JP" dirty="0"/>
              <a:t>α</a:t>
            </a:r>
            <a:r>
              <a:rPr kumimoji="1" lang="en-US" altLang="ja-JP" dirty="0"/>
              <a:t>-</a:t>
            </a:r>
            <a:r>
              <a:rPr kumimoji="1" lang="en-US" altLang="ja-JP" dirty="0" err="1"/>
              <a:t>Bhattacharrya</a:t>
            </a:r>
            <a:r>
              <a:rPr kumimoji="1" lang="en-US" altLang="ja-JP" dirty="0"/>
              <a:t> distances related to </a:t>
            </a:r>
            <a:r>
              <a:rPr kumimoji="1" lang="en-US" altLang="ja-JP" b="1" dirty="0" err="1">
                <a:solidFill>
                  <a:srgbClr val="FF0000"/>
                </a:solidFill>
              </a:rPr>
              <a:t>Rényi</a:t>
            </a:r>
            <a:r>
              <a:rPr kumimoji="1" lang="en-US" altLang="ja-JP" b="1" dirty="0">
                <a:solidFill>
                  <a:srgbClr val="FF0000"/>
                </a:solidFill>
              </a:rPr>
              <a:t> </a:t>
            </a:r>
            <a:r>
              <a:rPr kumimoji="1" lang="el-GR" altLang="ja-JP" b="1" dirty="0">
                <a:solidFill>
                  <a:srgbClr val="FF0000"/>
                </a:solidFill>
              </a:rPr>
              <a:t>α</a:t>
            </a:r>
            <a:r>
              <a:rPr kumimoji="1" lang="en-US" altLang="ja-JP" b="1" dirty="0">
                <a:solidFill>
                  <a:srgbClr val="FF0000"/>
                </a:solidFill>
              </a:rPr>
              <a:t>-divergences</a:t>
            </a:r>
            <a:r>
              <a:rPr kumimoji="1" lang="en-US" altLang="ja-JP" dirty="0"/>
              <a:t>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CI is often used in </a:t>
            </a:r>
            <a:r>
              <a:rPr kumimoji="1" lang="en-US" altLang="ja-JP" b="1" dirty="0">
                <a:solidFill>
                  <a:schemeClr val="accent4"/>
                </a:solidFill>
              </a:rPr>
              <a:t>Bayesian hypothesis testing</a:t>
            </a:r>
            <a:r>
              <a:rPr lang="en-US" altLang="ja-JP" b="1" dirty="0">
                <a:solidFill>
                  <a:schemeClr val="accent4"/>
                </a:solidFill>
              </a:rPr>
              <a:t> &amp;</a:t>
            </a:r>
            <a:r>
              <a:rPr kumimoji="1" lang="en-US" altLang="ja-JP" dirty="0"/>
              <a:t> </a:t>
            </a:r>
            <a:r>
              <a:rPr kumimoji="1" lang="en-US" altLang="ja-JP" b="1" dirty="0">
                <a:solidFill>
                  <a:schemeClr val="accent4"/>
                </a:solidFill>
              </a:rPr>
              <a:t>information fusion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66F1A34-31D9-2E05-0E03-220225FF4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31" y="-176374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Information geometry in action!  (2/2)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7EB984-4541-95B5-FA84-B338AD5E6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930" y="1462960"/>
            <a:ext cx="4841070" cy="8197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4B6C6D-3450-4F17-AB97-EC7215AFE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6334" y="1348952"/>
            <a:ext cx="3514725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16DFCB-95ED-9E51-4A5D-E4265C9DBA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8944" y="2901849"/>
            <a:ext cx="5114109" cy="6176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B80F2E-BEBD-6E73-B887-D23DA3DAD2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464" y="4169861"/>
            <a:ext cx="5057775" cy="5238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CFA173E-03E1-4572-7304-FC628F4FF5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0027" y="4297582"/>
            <a:ext cx="3925526" cy="39615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276C17C-58DF-5BFD-BA33-2C4A0799707D}"/>
              </a:ext>
            </a:extLst>
          </p:cNvPr>
          <p:cNvSpPr txBox="1"/>
          <p:nvPr/>
        </p:nvSpPr>
        <p:spPr>
          <a:xfrm>
            <a:off x="0" y="5634904"/>
            <a:ext cx="1134381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An information-geometric characterization of Chernoff information,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IEEE Signal Processing Letters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 (2013)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Revisiting Chernoff information with likelihood ratio exponential families,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24.10 (2022)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Julier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 An empirical study into the use of Chernoff information for robust, distributed fusion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of Gaussian mixture models , IEEE 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Information Fusion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2006.</a:t>
            </a:r>
            <a:endParaRPr kumimoji="1" lang="ja-JP" altLang="en-US" dirty="0">
              <a:solidFill>
                <a:schemeClr val="accent6"/>
              </a:solidFill>
            </a:endParaRPr>
          </a:p>
          <a:p>
            <a:endParaRPr kumimoji="1"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EC1A3F8-1672-A9FC-D38F-9B39AF48C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274C25-B39C-14B1-3E03-439CF704D3E3}"/>
              </a:ext>
            </a:extLst>
          </p:cNvPr>
          <p:cNvSpPr/>
          <p:nvPr/>
        </p:nvSpPr>
        <p:spPr>
          <a:xfrm>
            <a:off x="1254930" y="1425151"/>
            <a:ext cx="4945148" cy="8867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78851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C43B701B-382C-0355-FB6B-83889F3EC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66" y="0"/>
            <a:ext cx="11902068" cy="6694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FABACB-F43A-A7B4-066A-A63A8D7031C6}"/>
              </a:ext>
            </a:extLst>
          </p:cNvPr>
          <p:cNvSpPr txBox="1"/>
          <p:nvPr/>
        </p:nvSpPr>
        <p:spPr>
          <a:xfrm>
            <a:off x="8397766" y="5601278"/>
            <a:ext cx="41936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>
                <a:solidFill>
                  <a:srgbClr val="FFC000"/>
                </a:solidFill>
                <a:latin typeface="Source Sans Pro" panose="020B0503030403020204" pitchFamily="34" charset="0"/>
              </a:rPr>
              <a:t>p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(x|</a:t>
            </a:r>
            <a:r>
              <a:rPr lang="el-GR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) ∝ exp(&lt;x,</a:t>
            </a:r>
            <a:r>
              <a:rPr lang="el-GR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&gt;)</a:t>
            </a:r>
            <a:endParaRPr kumimoji="1" lang="ja-JP" altLang="en-US" sz="2800" dirty="0">
              <a:solidFill>
                <a:srgbClr val="FFC00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FB64A8E-42A7-DC2F-667C-36548C6A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45</a:t>
            </a:fld>
            <a:endParaRPr kumimoji="1"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8E0D4D-C156-6AB6-907D-94E440A16436}"/>
              </a:ext>
            </a:extLst>
          </p:cNvPr>
          <p:cNvSpPr txBox="1"/>
          <p:nvPr/>
        </p:nvSpPr>
        <p:spPr>
          <a:xfrm>
            <a:off x="9567746" y="4539454"/>
            <a:ext cx="2276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Example:</a:t>
            </a:r>
          </a:p>
          <a:p>
            <a:r>
              <a:rPr lang="en-US" altLang="ja-JP" b="1" dirty="0"/>
              <a:t>Gaussian manifold</a:t>
            </a:r>
            <a:endParaRPr kumimoji="1" lang="ja-JP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299BA7-E943-84EE-612D-9C9D9C4F53CA}"/>
              </a:ext>
            </a:extLst>
          </p:cNvPr>
          <p:cNvSpPr txBox="1"/>
          <p:nvPr/>
        </p:nvSpPr>
        <p:spPr>
          <a:xfrm>
            <a:off x="5118410" y="2910469"/>
            <a:ext cx="21275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Generalized</a:t>
            </a:r>
          </a:p>
          <a:p>
            <a:r>
              <a:rPr kumimoji="1" lang="en-US" altLang="ja-JP" dirty="0"/>
              <a:t>to</a:t>
            </a:r>
          </a:p>
          <a:p>
            <a:r>
              <a:rPr lang="en-US" altLang="ja-JP" dirty="0"/>
              <a:t>exponential family</a:t>
            </a:r>
          </a:p>
          <a:p>
            <a:r>
              <a:rPr lang="en-US" altLang="ja-JP" dirty="0"/>
              <a:t>manifold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265741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245ED-5D02-5452-6371-C9FEBFB6D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" y="0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Chernoff-Bregman divergence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1AF2D-E20F-1240-7EDC-E0DB157E1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46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EF788B-FCAB-EBF8-EA8E-91DCE814F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4201" y="1032533"/>
            <a:ext cx="4643001" cy="53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AC554A-C2A0-B9D9-3257-92FB4665C6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1837" y="2595074"/>
            <a:ext cx="3209925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E08EF6-2A97-3A79-B3DD-16226EFC8A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1837" y="3078332"/>
            <a:ext cx="4095750" cy="4476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D07954-03CC-FAFF-DB6D-0AFA5E583029}"/>
              </a:ext>
            </a:extLst>
          </p:cNvPr>
          <p:cNvSpPr txBox="1"/>
          <p:nvPr/>
        </p:nvSpPr>
        <p:spPr>
          <a:xfrm>
            <a:off x="6146799" y="6488668"/>
            <a:ext cx="5634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Fitting the smallest enclosing Bregman ball, ECML’05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DA43C1-F07E-FC97-9811-D36FE23A2D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61725" y="2084006"/>
            <a:ext cx="2530275" cy="198865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C070FF-ED5D-44C4-4BF2-D8FB6851F9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434" y="4934528"/>
            <a:ext cx="4095751" cy="18883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C09725-3498-500C-38D5-3D787CE0F13B}"/>
              </a:ext>
            </a:extLst>
          </p:cNvPr>
          <p:cNvSpPr txBox="1"/>
          <p:nvPr/>
        </p:nvSpPr>
        <p:spPr>
          <a:xfrm>
            <a:off x="4006772" y="4578979"/>
            <a:ext cx="2571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Chernoff point r*</a:t>
            </a:r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(</a:t>
            </a:r>
            <a:r>
              <a:rPr lang="en-US" sz="2400" dirty="0" err="1">
                <a:solidFill>
                  <a:srgbClr val="0070C0"/>
                </a:solidFill>
              </a:rPr>
              <a:t>eKLD</a:t>
            </a:r>
            <a:r>
              <a:rPr lang="en-US" sz="2400" dirty="0">
                <a:solidFill>
                  <a:srgbClr val="0070C0"/>
                </a:solidFill>
              </a:rPr>
              <a:t>)</a:t>
            </a:r>
            <a:endParaRPr lang="fr-FR" sz="2400" dirty="0">
              <a:solidFill>
                <a:srgbClr val="0070C0"/>
              </a:solidFill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E6FEB83-6448-847D-56E4-68039BE85BDF}"/>
              </a:ext>
            </a:extLst>
          </p:cNvPr>
          <p:cNvSpPr txBox="1">
            <a:spLocks/>
          </p:cNvSpPr>
          <p:nvPr/>
        </p:nvSpPr>
        <p:spPr>
          <a:xfrm>
            <a:off x="309880" y="1134745"/>
            <a:ext cx="116738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Chernoff information:</a:t>
            </a:r>
          </a:p>
          <a:p>
            <a:r>
              <a:rPr lang="en-US" altLang="ja-JP" dirty="0"/>
              <a:t>Chernoff-Bregman is another way to symmetrize a Bregman divergence by maximizing the skew Jensen divergence:</a:t>
            </a:r>
          </a:p>
          <a:p>
            <a:endParaRPr lang="en-US" altLang="ja-JP" dirty="0"/>
          </a:p>
          <a:p>
            <a:r>
              <a:rPr lang="en-US" altLang="ja-JP" dirty="0"/>
              <a:t>This amounts to</a:t>
            </a:r>
          </a:p>
          <a:p>
            <a:endParaRPr lang="en-US" altLang="ja-JP" dirty="0"/>
          </a:p>
          <a:p>
            <a:r>
              <a:rPr lang="en-US" altLang="ja-JP" dirty="0"/>
              <a:t>Chernoff-Bregman divergence is the radius of a right-sided Bregman ball of two points </a:t>
            </a:r>
            <a:endParaRPr lang="ja-JP" alt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090FB7E-8E45-2FE3-AB10-125EDD9FD3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11600" y="4569336"/>
            <a:ext cx="2077840" cy="196883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6971160-0F72-7FBC-BFA0-4517A8084FA2}"/>
              </a:ext>
            </a:extLst>
          </p:cNvPr>
          <p:cNvSpPr txBox="1"/>
          <p:nvPr/>
        </p:nvSpPr>
        <p:spPr>
          <a:xfrm>
            <a:off x="9388027" y="5400089"/>
            <a:ext cx="2803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Exact smallest enclosing</a:t>
            </a:r>
          </a:p>
          <a:p>
            <a:r>
              <a:rPr lang="en-US" altLang="ja-JP" dirty="0"/>
              <a:t>Bregman ball of n points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61284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3F929-A294-97A6-6B5C-75061481B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22" y="137034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Categorical distributions: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Both an exponential and a mixture family!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0C773A-8712-4ED0-649B-0CA482B6A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47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4B9F65-54F0-8291-05F9-38FE3E4CF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22" y="1946824"/>
            <a:ext cx="11936888" cy="30431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CAD4A2-6A5F-C6F2-A53D-3D56B0A51F85}"/>
              </a:ext>
            </a:extLst>
          </p:cNvPr>
          <p:cNvSpPr txBox="1"/>
          <p:nvPr/>
        </p:nvSpPr>
        <p:spPr>
          <a:xfrm>
            <a:off x="1449658" y="5708994"/>
            <a:ext cx="9674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dirty="0"/>
              <a:t>Dual of categorical exponential family is categorical mixture family,</a:t>
            </a:r>
          </a:p>
          <a:p>
            <a:pPr algn="ctr"/>
            <a:r>
              <a:rPr lang="en-US" altLang="ja-JP" sz="2400" dirty="0"/>
              <a:t>and vice verse</a:t>
            </a:r>
            <a:endParaRPr kumimoji="1" lang="ja-JP" altLang="en-US" sz="2400" dirty="0"/>
          </a:p>
        </p:txBody>
      </p:sp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9B664805-4CB7-E8CB-8F38-840E6CB29E17}"/>
              </a:ext>
            </a:extLst>
          </p:cNvPr>
          <p:cNvSpPr/>
          <p:nvPr/>
        </p:nvSpPr>
        <p:spPr>
          <a:xfrm>
            <a:off x="5565767" y="1983711"/>
            <a:ext cx="1442224" cy="39587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b="1" dirty="0"/>
              <a:t>*</a:t>
            </a:r>
            <a:endParaRPr kumimoji="1" lang="ja-JP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5130369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767F4-5CF3-0FDD-3030-1FBEA3724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27" y="-31666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Revisitin</a:t>
            </a:r>
            <a:r>
              <a:rPr lang="en-US" altLang="ja-JP" b="1" dirty="0">
                <a:solidFill>
                  <a:schemeClr val="accent5"/>
                </a:solidFill>
              </a:rPr>
              <a:t>g Chernoff information/Point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E3364F-7C55-B65C-4B79-76D9F78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48</a:t>
            </a:fld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C57DA5-4579-AB93-E14E-2E14F936A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229" y="961078"/>
            <a:ext cx="3142786" cy="27553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7DDAD3-A38A-FC05-D471-750CC533D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874" y="4602412"/>
            <a:ext cx="9991725" cy="21907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348EE4-4F8C-B7DC-80D7-FEB66C377A8E}"/>
              </a:ext>
            </a:extLst>
          </p:cNvPr>
          <p:cNvSpPr txBox="1"/>
          <p:nvPr/>
        </p:nvSpPr>
        <p:spPr>
          <a:xfrm>
            <a:off x="110802" y="4159405"/>
            <a:ext cx="80473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Consider p and q arbitrary probability densities:</a:t>
            </a:r>
            <a:endParaRPr kumimoji="1" lang="ja-JP" altLang="en-US" sz="2800" dirty="0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B3138F1-679E-28A5-E876-A39872FC4713}"/>
              </a:ext>
            </a:extLst>
          </p:cNvPr>
          <p:cNvSpPr/>
          <p:nvPr/>
        </p:nvSpPr>
        <p:spPr>
          <a:xfrm>
            <a:off x="5140712" y="3824868"/>
            <a:ext cx="1159727" cy="3345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8CEBAB-DB1A-8C8C-A54F-AFFAC7D07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50" y="5196241"/>
            <a:ext cx="3326076" cy="8112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54DA96-B617-B0BF-774E-6644DE84623E}"/>
              </a:ext>
            </a:extLst>
          </p:cNvPr>
          <p:cNvSpPr txBox="1"/>
          <p:nvPr/>
        </p:nvSpPr>
        <p:spPr>
          <a:xfrm>
            <a:off x="7449015" y="4917759"/>
            <a:ext cx="56954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/>
              <a:t>Geometric mixture arc 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566533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44" y="4902020"/>
            <a:ext cx="7748026" cy="178800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3714255" y="5748554"/>
            <a:ext cx="139707" cy="48794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5205471" y="5777070"/>
            <a:ext cx="465568" cy="46549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6374587" y="5796023"/>
            <a:ext cx="847022" cy="40484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942203" y="5905275"/>
            <a:ext cx="1343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k(x)=log q(x)</a:t>
            </a: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114" y="68570"/>
            <a:ext cx="11382819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Geometric mixture arc is a 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              1D likelihood ratio exponential family </a:t>
            </a:r>
            <a:endParaRPr lang="fr-FR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618" y="1552640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Geometric mixture Bhattacharyya / exponential arc )</a:t>
            </a:r>
          </a:p>
          <a:p>
            <a:pPr marL="0" indent="0">
              <a:buNone/>
            </a:pPr>
            <a:r>
              <a:rPr lang="en-US" sz="2400" dirty="0"/>
              <a:t>   between two densities p, q of Lebesgue Banach space L</a:t>
            </a:r>
            <a:r>
              <a:rPr lang="en-US" sz="2400" baseline="-25000" dirty="0"/>
              <a:t>1</a:t>
            </a:r>
            <a:r>
              <a:rPr lang="en-US" sz="2400" dirty="0"/>
              <a:t>(</a:t>
            </a:r>
            <a:r>
              <a:rPr lang="el-GR" sz="2400" dirty="0"/>
              <a:t>μ</a:t>
            </a:r>
            <a:r>
              <a:rPr lang="en-US" sz="2400" dirty="0"/>
              <a:t>)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Set of </a:t>
            </a:r>
            <a:r>
              <a:rPr lang="en-US" sz="2400" b="1" dirty="0">
                <a:solidFill>
                  <a:srgbClr val="FF0000"/>
                </a:solidFill>
              </a:rPr>
              <a:t>geometric mixtures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	with </a:t>
            </a:r>
            <a:r>
              <a:rPr lang="en-US" sz="2400" b="1" dirty="0">
                <a:solidFill>
                  <a:srgbClr val="FF0000"/>
                </a:solidFill>
              </a:rPr>
              <a:t>normalization factor</a:t>
            </a:r>
            <a:r>
              <a:rPr lang="en-US" sz="2400" dirty="0"/>
              <a:t>: 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geometric mixture  interpreted as a </a:t>
            </a:r>
            <a:r>
              <a:rPr lang="en-US" sz="2400" b="1" dirty="0">
                <a:solidFill>
                  <a:srgbClr val="FF0000"/>
                </a:solidFill>
              </a:rPr>
              <a:t>1D exponential family</a:t>
            </a:r>
            <a:r>
              <a:rPr lang="en-US" sz="2400" dirty="0"/>
              <a:t>:         LREF</a:t>
            </a:r>
            <a:endParaRPr lang="fr-FR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9418" y="2653585"/>
            <a:ext cx="5690258" cy="8691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9418" y="3479586"/>
            <a:ext cx="5620721" cy="7996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6785" y="1274379"/>
            <a:ext cx="3326076" cy="8112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5841" y="6127724"/>
            <a:ext cx="3685338" cy="61422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183811" y="5526675"/>
            <a:ext cx="3802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Natural parameter space:</a:t>
            </a:r>
            <a:endParaRPr lang="fr-FR" sz="2400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10443411" y="4090737"/>
            <a:ext cx="1156728" cy="1203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05471" y="6569014"/>
            <a:ext cx="1019820" cy="34749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4950273" y="6505360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</a:t>
            </a:r>
            <a:endParaRPr lang="fr-FR"/>
          </a:p>
        </p:txBody>
      </p:sp>
      <p:cxnSp>
        <p:nvCxnSpPr>
          <p:cNvPr id="26" name="Straight Arrow Connector 25"/>
          <p:cNvCxnSpPr>
            <a:stCxn id="24" idx="1"/>
          </p:cNvCxnSpPr>
          <p:nvPr/>
        </p:nvCxnSpPr>
        <p:spPr>
          <a:xfrm flipH="1" flipV="1">
            <a:off x="4512498" y="6569014"/>
            <a:ext cx="437775" cy="12101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276C3AE-9499-FA90-0170-D0FDDC847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4203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9079F-63E8-6F43-CC0A-ABCE9CDB5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696" y="-13797"/>
            <a:ext cx="11792607" cy="1325563"/>
          </a:xfrm>
        </p:spPr>
        <p:txBody>
          <a:bodyPr>
            <a:normAutofit/>
          </a:bodyPr>
          <a:lstStyle/>
          <a:p>
            <a:r>
              <a:rPr lang="en-US" altLang="ja-JP" sz="4000" b="1" dirty="0">
                <a:solidFill>
                  <a:schemeClr val="accent5"/>
                </a:solidFill>
              </a:rPr>
              <a:t>Multivariate 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Bregman divergence as families of                </a:t>
            </a:r>
            <a:br>
              <a:rPr kumimoji="1" lang="en-US" altLang="ja-JP" sz="4000" b="1" dirty="0">
                <a:solidFill>
                  <a:schemeClr val="accent5"/>
                </a:solidFill>
              </a:rPr>
            </a:br>
            <a:r>
              <a:rPr kumimoji="1" lang="en-US" altLang="ja-JP" sz="4000" b="1" dirty="0">
                <a:solidFill>
                  <a:schemeClr val="accent5"/>
                </a:solidFill>
              </a:rPr>
              <a:t>                      </a:t>
            </a:r>
            <a:r>
              <a:rPr lang="en-US" altLang="ja-JP" sz="4000" b="1" dirty="0">
                <a:solidFill>
                  <a:schemeClr val="accent5"/>
                </a:solidFill>
              </a:rPr>
              <a:t>univariate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 Bregman divergences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82ACC-8CCE-98F1-201C-01108C730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941" y="1211635"/>
            <a:ext cx="11340790" cy="4351338"/>
          </a:xfrm>
        </p:spPr>
        <p:txBody>
          <a:bodyPr/>
          <a:lstStyle/>
          <a:p>
            <a:r>
              <a:rPr kumimoji="1" lang="en-US" altLang="ja-JP" dirty="0"/>
              <a:t>A d-variate function F(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 can be equivalently handed as a </a:t>
            </a:r>
            <a:r>
              <a:rPr kumimoji="1" lang="en-US" altLang="ja-JP" b="1" dirty="0"/>
              <a:t>family</a:t>
            </a:r>
            <a:r>
              <a:rPr kumimoji="1" lang="en-US" altLang="ja-JP" dirty="0"/>
              <a:t> of </a:t>
            </a:r>
            <a:r>
              <a:rPr kumimoji="1" lang="en-US" altLang="ja-JP" i="1" dirty="0"/>
              <a:t>1D convex functions</a:t>
            </a:r>
            <a:r>
              <a:rPr kumimoji="1" lang="en-US" altLang="ja-JP" dirty="0"/>
              <a:t>: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{F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1,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kumimoji="1"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α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)=F( (1-</a:t>
            </a:r>
            <a:r>
              <a:rPr kumimoji="1"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α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+</a:t>
            </a:r>
            <a:r>
              <a:rPr kumimoji="1"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α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)}</a:t>
            </a:r>
          </a:p>
          <a:p>
            <a:endParaRPr lang="en-US" altLang="ja-JP" dirty="0">
              <a:solidFill>
                <a:srgbClr val="FF0000"/>
              </a:solidFill>
            </a:endParaRPr>
          </a:p>
          <a:p>
            <a:r>
              <a:rPr kumimoji="1" lang="en-US" altLang="ja-JP" dirty="0"/>
              <a:t>A d-variate BD can be written as an equivalent 1D scalar BD: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A8FFF-B3D4-A317-5B03-ADCDD326B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B3590D-5E16-2667-42AD-A5D5D2F7EA10}"/>
              </a:ext>
            </a:extLst>
          </p:cNvPr>
          <p:cNvSpPr txBox="1"/>
          <p:nvPr/>
        </p:nvSpPr>
        <p:spPr>
          <a:xfrm>
            <a:off x="846369" y="6539991"/>
            <a:ext cx="10979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The chord gap divergence and a generalization of the Bhattacharyya distance."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IEEE ICASSP, 2018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F1343C-C507-A614-1144-5E17B031E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343" y="5204627"/>
            <a:ext cx="5384807" cy="8081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E4AEA1-3F3E-1979-C175-4448418AC8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2383" y="3387304"/>
            <a:ext cx="7507373" cy="16516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44FF4F-7530-EC3B-1F33-DC2DCD0DD8EB}"/>
              </a:ext>
            </a:extLst>
          </p:cNvPr>
          <p:cNvSpPr txBox="1"/>
          <p:nvPr/>
        </p:nvSpPr>
        <p:spPr>
          <a:xfrm>
            <a:off x="297101" y="3416093"/>
            <a:ext cx="26901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Directional derivative</a:t>
            </a:r>
            <a:endParaRPr kumimoji="1" lang="ja-JP" alt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A24606-35AF-62E0-3A49-921814A14EF5}"/>
              </a:ext>
            </a:extLst>
          </p:cNvPr>
          <p:cNvSpPr txBox="1"/>
          <p:nvPr/>
        </p:nvSpPr>
        <p:spPr>
          <a:xfrm>
            <a:off x="199696" y="5408660"/>
            <a:ext cx="5384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Hence, write BD as equivalent scalar BDs:</a:t>
            </a:r>
            <a:endParaRPr kumimoji="1" lang="ja-JP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C67F45-E92E-8615-9836-2D87BD01DB68}"/>
              </a:ext>
            </a:extLst>
          </p:cNvPr>
          <p:cNvSpPr txBox="1"/>
          <p:nvPr/>
        </p:nvSpPr>
        <p:spPr>
          <a:xfrm>
            <a:off x="-17626" y="6074119"/>
            <a:ext cx="12151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  Gen.:  </a:t>
            </a:r>
            <a:r>
              <a:rPr kumimoji="1" lang="en-US" altLang="ja-JP" sz="2400" dirty="0"/>
              <a:t>write a BD </a:t>
            </a:r>
            <a:r>
              <a:rPr kumimoji="1" lang="en-US" altLang="ja-JP" sz="2400" dirty="0" err="1"/>
              <a:t>wrt</a:t>
            </a:r>
            <a:r>
              <a:rPr kumimoji="1" lang="en-US" altLang="ja-JP" sz="2400" dirty="0"/>
              <a:t> to anchor points as a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sub-dimensional 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9EDAE9-B98E-E63C-3634-2DE3206DFD18}"/>
              </a:ext>
            </a:extLst>
          </p:cNvPr>
          <p:cNvSpPr/>
          <p:nvPr/>
        </p:nvSpPr>
        <p:spPr>
          <a:xfrm>
            <a:off x="5584503" y="5204627"/>
            <a:ext cx="5684959" cy="843769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C12A52-A367-FF92-B236-3BC76A34813D}"/>
              </a:ext>
            </a:extLst>
          </p:cNvPr>
          <p:cNvSpPr txBox="1"/>
          <p:nvPr/>
        </p:nvSpPr>
        <p:spPr>
          <a:xfrm>
            <a:off x="5677343" y="3372339"/>
            <a:ext cx="17011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b="1" dirty="0"/>
              <a:t>(F</a:t>
            </a:r>
            <a:r>
              <a:rPr lang="el-GR" altLang="ja-JP" sz="2400" b="1" i="0" baseline="-25000" dirty="0">
                <a:effectLst/>
              </a:rPr>
              <a:t>θ</a:t>
            </a:r>
            <a:r>
              <a:rPr lang="en-US" altLang="ja-JP" sz="2400" b="1" i="0" baseline="-25000" dirty="0">
                <a:effectLst/>
              </a:rPr>
              <a:t>,</a:t>
            </a:r>
            <a:r>
              <a:rPr lang="el-GR" altLang="ja-JP" sz="2400" b="1" i="0" baseline="-25000" dirty="0">
                <a:effectLst/>
              </a:rPr>
              <a:t>θ</a:t>
            </a:r>
            <a:r>
              <a:rPr lang="en-US" altLang="ja-JP" sz="2400" b="1" dirty="0"/>
              <a:t>)’</a:t>
            </a:r>
            <a:r>
              <a:rPr kumimoji="1" lang="en-US" altLang="ja-JP" sz="2400" b="1" dirty="0"/>
              <a:t>(</a:t>
            </a:r>
            <a:r>
              <a:rPr lang="en-US" altLang="ja-JP" sz="2400" b="1" dirty="0"/>
              <a:t>u</a:t>
            </a:r>
            <a:r>
              <a:rPr kumimoji="1" lang="en-US" altLang="ja-JP" sz="2400" b="1" dirty="0"/>
              <a:t>)</a:t>
            </a:r>
            <a:endParaRPr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2553733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640" y="5251731"/>
            <a:ext cx="3326076" cy="8112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768" y="682233"/>
            <a:ext cx="5803232" cy="41429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-234950"/>
            <a:ext cx="11871158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LREFs: EF cumulant function is always analytic</a:t>
            </a:r>
            <a:endParaRPr lang="fr-FR" sz="4000" b="1" baseline="30000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066" y="790910"/>
            <a:ext cx="6681537" cy="57181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Cumulant function of EF is </a:t>
            </a:r>
            <a:r>
              <a:rPr lang="en-US" b="1" dirty="0">
                <a:solidFill>
                  <a:srgbClr val="FF0000"/>
                </a:solidFill>
              </a:rPr>
              <a:t>strictly convex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Cumulant function is neg-Bhattacharyya distance: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fr-FR" dirty="0"/>
              <a:t>⇒ </a:t>
            </a:r>
            <a:r>
              <a:rPr lang="en-US" dirty="0"/>
              <a:t>Bhattacharyya. distance is</a:t>
            </a:r>
            <a:r>
              <a:rPr lang="en-US" b="1" dirty="0">
                <a:solidFill>
                  <a:srgbClr val="FF0000"/>
                </a:solidFill>
              </a:rPr>
              <a:t> strictly concave</a:t>
            </a:r>
            <a:endParaRPr lang="en-US" u="sng" dirty="0"/>
          </a:p>
          <a:p>
            <a:r>
              <a:rPr lang="en-US" u="sng" dirty="0"/>
              <a:t>Theorem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b="1" dirty="0">
                <a:solidFill>
                  <a:srgbClr val="FF0000"/>
                </a:solidFill>
              </a:rPr>
              <a:t> Chernoff exponent exists and is </a:t>
            </a:r>
            <a:r>
              <a:rPr lang="en-US" b="1" u="sng" dirty="0">
                <a:solidFill>
                  <a:srgbClr val="FF0000"/>
                </a:solidFill>
              </a:rPr>
              <a:t>unique</a:t>
            </a:r>
            <a:endParaRPr lang="fr-FR" b="1" u="sng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410" y="3175457"/>
            <a:ext cx="6094748" cy="8126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14947" y="4807889"/>
            <a:ext cx="1920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 p=N(0,1)</a:t>
            </a:r>
            <a:endParaRPr lang="fr-FR" sz="3600"/>
          </a:p>
        </p:txBody>
      </p:sp>
      <p:sp>
        <p:nvSpPr>
          <p:cNvPr id="8" name="TextBox 7"/>
          <p:cNvSpPr txBox="1"/>
          <p:nvPr/>
        </p:nvSpPr>
        <p:spPr>
          <a:xfrm>
            <a:off x="10070411" y="4772198"/>
            <a:ext cx="18165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q=N(1,2)</a:t>
            </a:r>
            <a:endParaRPr lang="fr-FR" sz="3600" dirty="0"/>
          </a:p>
        </p:txBody>
      </p:sp>
      <p:sp>
        <p:nvSpPr>
          <p:cNvPr id="11" name="Rectangle 10"/>
          <p:cNvSpPr/>
          <p:nvPr/>
        </p:nvSpPr>
        <p:spPr>
          <a:xfrm>
            <a:off x="615883" y="3236484"/>
            <a:ext cx="5784916" cy="8270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066" y="6175709"/>
            <a:ext cx="8115300" cy="66675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545FF-759F-C093-8E54-8985313C6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9C2330-8A71-BCE8-D15D-434BBF8CB57D}"/>
              </a:ext>
            </a:extLst>
          </p:cNvPr>
          <p:cNvSpPr txBox="1"/>
          <p:nvPr/>
        </p:nvSpPr>
        <p:spPr>
          <a:xfrm>
            <a:off x="7326351" y="1055496"/>
            <a:ext cx="39431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b="1" dirty="0">
                <a:solidFill>
                  <a:srgbClr val="1C01BF"/>
                </a:solidFill>
              </a:rPr>
              <a:t>Bhattacharyya distance (concave)</a:t>
            </a:r>
            <a:endParaRPr lang="ja-JP" altLang="en-US" sz="2400" b="1" dirty="0">
              <a:solidFill>
                <a:srgbClr val="1C01BF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8C9DAB-2953-0FF2-D95C-37CBA398CF14}"/>
              </a:ext>
            </a:extLst>
          </p:cNvPr>
          <p:cNvSpPr txBox="1"/>
          <p:nvPr/>
        </p:nvSpPr>
        <p:spPr>
          <a:xfrm>
            <a:off x="7633006" y="2677582"/>
            <a:ext cx="39431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b="1" dirty="0">
                <a:solidFill>
                  <a:srgbClr val="FF0000"/>
                </a:solidFill>
              </a:rPr>
              <a:t>LREF cumulant function (convex)</a:t>
            </a:r>
            <a:endParaRPr lang="ja-JP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7850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143" y="-160397"/>
            <a:ext cx="10872537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+mn-lt"/>
              </a:rPr>
              <a:t>Geometric interpretation for densities on L</a:t>
            </a:r>
            <a:r>
              <a:rPr lang="en-US" sz="3600" b="1" baseline="-25000" dirty="0">
                <a:solidFill>
                  <a:schemeClr val="accent1"/>
                </a:solidFill>
                <a:latin typeface="+mn-lt"/>
              </a:rPr>
              <a:t>1</a:t>
            </a:r>
            <a:r>
              <a:rPr lang="en-US" sz="3600" b="1" dirty="0">
                <a:solidFill>
                  <a:schemeClr val="accent1"/>
                </a:solidFill>
                <a:latin typeface="+mn-lt"/>
              </a:rPr>
              <a:t>(</a:t>
            </a:r>
            <a:r>
              <a:rPr lang="el-GR" sz="3600" b="1" dirty="0">
                <a:solidFill>
                  <a:schemeClr val="accent1"/>
                </a:solidFill>
                <a:latin typeface="+mn-lt"/>
              </a:rPr>
              <a:t>μ</a:t>
            </a:r>
            <a:r>
              <a:rPr lang="en-US" sz="3600" b="1" dirty="0">
                <a:solidFill>
                  <a:schemeClr val="accent1"/>
                </a:solidFill>
                <a:latin typeface="+mn-lt"/>
              </a:rPr>
              <a:t>)</a:t>
            </a:r>
            <a:endParaRPr lang="fr-FR" sz="3600" b="1" dirty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8373" y="2574039"/>
            <a:ext cx="7693556" cy="8255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1706" y="3545795"/>
            <a:ext cx="4804170" cy="8026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143" y="2719995"/>
            <a:ext cx="3926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Left KL Voronoi bisector</a:t>
            </a:r>
            <a:r>
              <a:rPr lang="en-US" sz="2400" dirty="0"/>
              <a:t>:</a:t>
            </a:r>
            <a:endParaRPr lang="fr-FR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45695" y="3565897"/>
            <a:ext cx="48718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rgbClr val="FF0000"/>
                </a:solidFill>
              </a:rPr>
              <a:t>Geodesic</a:t>
            </a:r>
            <a:r>
              <a:rPr lang="en-US" sz="3200"/>
              <a:t> = exponential  arc:</a:t>
            </a:r>
            <a:endParaRPr lang="fr-FR" sz="32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080" y="937744"/>
            <a:ext cx="12072920" cy="16362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80" y="4252106"/>
            <a:ext cx="7737541" cy="256264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06036" y="5810700"/>
            <a:ext cx="1139681" cy="68910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736305" y="5862868"/>
            <a:ext cx="2779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rgbClr val="FF0000"/>
                </a:solidFill>
              </a:rPr>
              <a:t>Chernoff point</a:t>
            </a:r>
            <a:r>
              <a:rPr lang="en-US" sz="3200"/>
              <a:t>:</a:t>
            </a:r>
            <a:endParaRPr lang="fr-FR" sz="320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3987850" y="5264959"/>
            <a:ext cx="3748455" cy="9523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86200" y="1843308"/>
            <a:ext cx="4355432" cy="8270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Straight Connector 13"/>
          <p:cNvCxnSpPr/>
          <p:nvPr/>
        </p:nvCxnSpPr>
        <p:spPr>
          <a:xfrm>
            <a:off x="9228221" y="3305826"/>
            <a:ext cx="33688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1107434" y="3321964"/>
            <a:ext cx="33688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77B87-D3AB-0323-C651-0D4B334AD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47176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A340A0-3C85-A598-33A7-044143F5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52</a:t>
            </a:fld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53C5F-8F8E-5EAB-3CC4-08E62C35589E}"/>
              </a:ext>
            </a:extLst>
          </p:cNvPr>
          <p:cNvSpPr txBox="1">
            <a:spLocks/>
          </p:cNvSpPr>
          <p:nvPr/>
        </p:nvSpPr>
        <p:spPr>
          <a:xfrm>
            <a:off x="447908" y="1250059"/>
            <a:ext cx="11744092" cy="528885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>
                <a:solidFill>
                  <a:schemeClr val="bg2"/>
                </a:solidFill>
              </a:rPr>
              <a:t>Bregman divergences with a single generator and a pair of generators</a:t>
            </a:r>
          </a:p>
          <a:p>
            <a:endParaRPr lang="en-US" altLang="ja-JP" dirty="0">
              <a:solidFill>
                <a:schemeClr val="bg2"/>
              </a:solidFill>
            </a:endParaRPr>
          </a:p>
          <a:p>
            <a:r>
              <a:rPr lang="en-US" altLang="ja-JP" dirty="0">
                <a:solidFill>
                  <a:schemeClr val="bg2"/>
                </a:solidFill>
              </a:rPr>
              <a:t>Bregman manifolds</a:t>
            </a:r>
          </a:p>
          <a:p>
            <a:pPr marL="0" indent="0">
              <a:buNone/>
            </a:pPr>
            <a:r>
              <a:rPr lang="en-US" altLang="ja-JP" sz="2600" dirty="0">
                <a:solidFill>
                  <a:schemeClr val="bg2"/>
                </a:solidFill>
              </a:rPr>
              <a:t>	</a:t>
            </a:r>
            <a:r>
              <a:rPr lang="en-US" altLang="ja-JP" dirty="0">
                <a:solidFill>
                  <a:schemeClr val="bg2"/>
                </a:solidFill>
              </a:rPr>
              <a:t>-Normalized/unnormalized exponential families and  Bregman divergences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bg2"/>
                </a:solidFill>
              </a:rPr>
              <a:t>	-Fisher-Rao distance and arithmetic-harmonic mean on the SPD manifold</a:t>
            </a:r>
          </a:p>
          <a:p>
            <a:endParaRPr lang="en-US" altLang="ja-JP" dirty="0">
              <a:solidFill>
                <a:schemeClr val="bg2"/>
              </a:solidFill>
            </a:endParaRPr>
          </a:p>
          <a:p>
            <a:r>
              <a:rPr lang="en-US" altLang="ja-JP" dirty="0">
                <a:solidFill>
                  <a:schemeClr val="bg2"/>
                </a:solidFill>
              </a:rPr>
              <a:t>Further information geometry in action!</a:t>
            </a:r>
            <a:r>
              <a:rPr lang="en-US" altLang="ja-JP" sz="2600" dirty="0">
                <a:solidFill>
                  <a:schemeClr val="bg2"/>
                </a:solidFill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600" dirty="0">
                <a:solidFill>
                  <a:schemeClr val="bg2"/>
                </a:solidFill>
              </a:rPr>
              <a:t>	- Jensen-Shannon centroid on a mixture family manifold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600" dirty="0">
                <a:solidFill>
                  <a:schemeClr val="bg2"/>
                </a:solidFill>
              </a:rPr>
              <a:t>	- Chernoff information and 1D exponential family geometric arc manifolds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Bregman divergence with respect to comparative convexity</a:t>
            </a: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0C67AC2-643B-3ACD-95A7-37DD3F010D5C}"/>
              </a:ext>
            </a:extLst>
          </p:cNvPr>
          <p:cNvSpPr txBox="1">
            <a:spLocks/>
          </p:cNvSpPr>
          <p:nvPr/>
        </p:nvSpPr>
        <p:spPr>
          <a:xfrm>
            <a:off x="223954" y="31800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Outline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526138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88357-50A1-6C09-6009-03FBB41D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66" y="-212129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Summary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8A7E0-9C10-D074-92D6-C5A61B88E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006" y="956606"/>
            <a:ext cx="11808728" cy="6093475"/>
          </a:xfrm>
        </p:spPr>
        <p:txBody>
          <a:bodyPr>
            <a:normAutofit lnSpcReduction="10000"/>
          </a:bodyPr>
          <a:lstStyle/>
          <a:p>
            <a:r>
              <a:rPr kumimoji="1" lang="en-US" altLang="ja-JP" sz="2400" dirty="0"/>
              <a:t>Bregman divergences:  arbitrarily well approximated by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Bregman chord divergences</a:t>
            </a:r>
            <a:r>
              <a:rPr kumimoji="1" lang="en-US" altLang="ja-JP" sz="2400" dirty="0"/>
              <a:t> or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skewed Jensen divergences </a:t>
            </a:r>
            <a:r>
              <a:rPr kumimoji="1" lang="en-US" altLang="ja-JP" sz="2400" dirty="0"/>
              <a:t>without using gradient </a:t>
            </a:r>
            <a:r>
              <a:rPr kumimoji="1" lang="el-GR" altLang="ja-JP" sz="2400" dirty="0"/>
              <a:t>∇</a:t>
            </a:r>
            <a:r>
              <a:rPr kumimoji="1" lang="en-US" altLang="ja-JP" sz="2400" dirty="0"/>
              <a:t>F</a:t>
            </a:r>
          </a:p>
          <a:p>
            <a:pPr marL="0" indent="0">
              <a:buNone/>
            </a:pPr>
            <a:endParaRPr kumimoji="1" lang="en-US" altLang="ja-JP" sz="1600" dirty="0"/>
          </a:p>
          <a:p>
            <a:r>
              <a:rPr kumimoji="1" lang="en-US" altLang="ja-JP" sz="2400" b="1" dirty="0">
                <a:solidFill>
                  <a:srgbClr val="FF0000"/>
                </a:solidFill>
              </a:rPr>
              <a:t>Jensen-Shannon centroid </a:t>
            </a:r>
            <a:r>
              <a:rPr kumimoji="1" lang="en-US" altLang="ja-JP" sz="2400" dirty="0"/>
              <a:t>on </a:t>
            </a:r>
            <a:r>
              <a:rPr kumimoji="1" lang="en-US" altLang="ja-JP" sz="2400" b="1" dirty="0">
                <a:solidFill>
                  <a:schemeClr val="accent4"/>
                </a:solidFill>
              </a:rPr>
              <a:t>mixture family manifold </a:t>
            </a:r>
            <a:r>
              <a:rPr kumimoji="1" lang="en-US" altLang="ja-JP" sz="2400" dirty="0"/>
              <a:t>using </a:t>
            </a:r>
            <a:r>
              <a:rPr lang="en-US" altLang="ja-JP" sz="2400" dirty="0" err="1"/>
              <a:t>C</a:t>
            </a:r>
            <a:r>
              <a:rPr kumimoji="1" lang="en-US" altLang="ja-JP" sz="2400" dirty="0" err="1"/>
              <a:t>onCave</a:t>
            </a:r>
            <a:r>
              <a:rPr kumimoji="1" lang="en-US" altLang="ja-JP" sz="2400" dirty="0"/>
              <a:t>-Convex procedure </a:t>
            </a:r>
          </a:p>
          <a:p>
            <a:pPr marL="0" indent="0">
              <a:buNone/>
            </a:pPr>
            <a:r>
              <a:rPr kumimoji="1" lang="en-US" altLang="ja-JP" sz="2400" dirty="0"/>
              <a:t> </a:t>
            </a:r>
          </a:p>
          <a:p>
            <a:r>
              <a:rPr lang="en-US" altLang="ja-JP" sz="2400" dirty="0"/>
              <a:t>Chernoff information on </a:t>
            </a:r>
            <a:r>
              <a:rPr lang="en-US" altLang="ja-JP" sz="2400" b="1" dirty="0">
                <a:solidFill>
                  <a:schemeClr val="accent4"/>
                </a:solidFill>
              </a:rPr>
              <a:t>exponential family manifold </a:t>
            </a:r>
            <a:r>
              <a:rPr lang="en-US" altLang="ja-JP" sz="2400" dirty="0"/>
              <a:t>using exact geometric characterization ``</a:t>
            </a:r>
            <a:r>
              <a:rPr lang="en-US" altLang="ja-JP" sz="2400" b="1" dirty="0">
                <a:solidFill>
                  <a:srgbClr val="FF0000"/>
                </a:solidFill>
              </a:rPr>
              <a:t>Chernoff point</a:t>
            </a:r>
            <a:r>
              <a:rPr lang="en-US" altLang="ja-JP" sz="2400" dirty="0"/>
              <a:t>’’ = unique intersection of primal geodesic with dual bisector</a:t>
            </a:r>
          </a:p>
          <a:p>
            <a:endParaRPr kumimoji="1" lang="en-US" altLang="ja-JP" sz="2400" dirty="0"/>
          </a:p>
          <a:p>
            <a:r>
              <a:rPr kumimoji="1" lang="en-US" altLang="ja-JP" sz="2400" dirty="0"/>
              <a:t>Define Bregman divergences with respect to (M,N)-convexity: </a:t>
            </a:r>
          </a:p>
          <a:p>
            <a:pPr marL="0" indent="0">
              <a:buNone/>
            </a:pPr>
            <a:r>
              <a:rPr kumimoji="1" lang="en-US" altLang="ja-JP" sz="2400" b="1" dirty="0">
                <a:solidFill>
                  <a:srgbClr val="FF0000"/>
                </a:solidFill>
              </a:rPr>
              <a:t>          (M,N)-Bregman divergences </a:t>
            </a:r>
            <a:r>
              <a:rPr kumimoji="1" lang="en-US" altLang="ja-JP" sz="2400" dirty="0"/>
              <a:t>as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 conformal Bregman divergences</a:t>
            </a:r>
          </a:p>
          <a:p>
            <a:pPr marL="0" indent="0">
              <a:buNone/>
            </a:pPr>
            <a:r>
              <a:rPr kumimoji="1" lang="en-US" altLang="ja-JP" sz="2400" b="1" dirty="0">
                <a:solidFill>
                  <a:srgbClr val="FF0000"/>
                </a:solidFill>
              </a:rPr>
              <a:t>          Convex-preserving 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-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deformations</a:t>
            </a:r>
          </a:p>
          <a:p>
            <a:pPr marL="0" indent="0">
              <a:buNone/>
            </a:pPr>
            <a:endParaRPr lang="en-US" altLang="ja-JP" sz="2400" b="1" dirty="0">
              <a:solidFill>
                <a:srgbClr val="FF0000"/>
              </a:solidFill>
            </a:endParaRPr>
          </a:p>
          <a:p>
            <a:r>
              <a:rPr kumimoji="1" lang="en-US" altLang="ja-JP" sz="2400" b="1" dirty="0">
                <a:solidFill>
                  <a:srgbClr val="FF0000"/>
                </a:solidFill>
              </a:rPr>
              <a:t>Duality: </a:t>
            </a:r>
            <a:r>
              <a:rPr kumimoji="1" lang="en-US" altLang="ja-JP" sz="2400" dirty="0" err="1"/>
              <a:t>biduality</a:t>
            </a:r>
            <a:r>
              <a:rPr kumimoji="1" lang="en-US" altLang="ja-JP" sz="2400" dirty="0"/>
              <a:t> reference/representation from convex duality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3BA54-6FDD-2026-51B1-BFC8EC394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14221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E8B19-5E40-406E-F27F-595D47D5C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848" y="-76310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manifolds have Hessian metrics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89395-9E54-4CEF-A5C4-05A54A731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482" y="1253331"/>
            <a:ext cx="11395841" cy="4351338"/>
          </a:xfrm>
        </p:spPr>
        <p:txBody>
          <a:bodyPr>
            <a:normAutofit fontScale="92500"/>
          </a:bodyPr>
          <a:lstStyle/>
          <a:p>
            <a:r>
              <a:rPr kumimoji="1" lang="en-US" altLang="ja-JP" dirty="0"/>
              <a:t>The metric g of a Bregman manifold </a:t>
            </a:r>
            <a:r>
              <a:rPr kumimoji="1" lang="en-US" altLang="ja-JP" sz="2800" dirty="0"/>
              <a:t>(</a:t>
            </a:r>
            <a:r>
              <a:rPr kumimoji="1" lang="en-US" altLang="ja-JP" sz="2800" dirty="0" err="1"/>
              <a:t>M,g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 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</a:t>
            </a:r>
            <a:r>
              <a:rPr kumimoji="1" lang="en-US" altLang="ja-JP" sz="2800" dirty="0"/>
              <a:t>*) is </a:t>
            </a:r>
            <a:r>
              <a:rPr kumimoji="1" lang="en-US" altLang="ja-JP" sz="2800" b="1" dirty="0">
                <a:solidFill>
                  <a:srgbClr val="FF0000"/>
                </a:solidFill>
              </a:rPr>
              <a:t>Hessian</a:t>
            </a:r>
            <a:r>
              <a:rPr kumimoji="1" lang="en-US" altLang="ja-JP" sz="2800" dirty="0"/>
              <a:t>:</a:t>
            </a:r>
            <a:endParaRPr lang="ja-JP" altLang="en-US" sz="2800" dirty="0"/>
          </a:p>
          <a:p>
            <a:pPr marL="0" indent="0">
              <a:buNone/>
            </a:pPr>
            <a:r>
              <a:rPr kumimoji="1" lang="en-US" altLang="ja-JP" b="1" dirty="0">
                <a:highlight>
                  <a:srgbClr val="FFFF00"/>
                </a:highlight>
              </a:rPr>
              <a:t> g(</a:t>
            </a:r>
            <a:r>
              <a:rPr kumimoji="1" lang="el-GR" altLang="ja-JP" b="1" dirty="0">
                <a:highlight>
                  <a:srgbClr val="FFFF00"/>
                </a:highlight>
              </a:rPr>
              <a:t>θ</a:t>
            </a:r>
            <a:r>
              <a:rPr kumimoji="1" lang="en-US" altLang="ja-JP" b="1" dirty="0">
                <a:highlight>
                  <a:srgbClr val="FFFF00"/>
                </a:highlight>
              </a:rPr>
              <a:t>)=</a:t>
            </a:r>
            <a:r>
              <a:rPr kumimoji="1" lang="el-GR" altLang="ja-JP" sz="2800" b="1" dirty="0">
                <a:highlight>
                  <a:srgbClr val="FFFF00"/>
                </a:highlight>
              </a:rPr>
              <a:t> ∇</a:t>
            </a:r>
            <a:r>
              <a:rPr kumimoji="1" lang="en-US" altLang="ja-JP" sz="2800" b="1" baseline="30000" dirty="0">
                <a:highlight>
                  <a:srgbClr val="FFFF00"/>
                </a:highlight>
              </a:rPr>
              <a:t>2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 F(</a:t>
            </a:r>
            <a:r>
              <a:rPr kumimoji="1" lang="el-GR" altLang="ja-JP" b="1" dirty="0">
                <a:highlight>
                  <a:srgbClr val="FFFF00"/>
                </a:highlight>
              </a:rPr>
              <a:t>θ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) </a:t>
            </a:r>
            <a:r>
              <a:rPr kumimoji="1" lang="en-US" altLang="ja-JP" sz="2800" dirty="0"/>
              <a:t>and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g(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</a:t>
            </a:r>
            <a:r>
              <a:rPr kumimoji="1" lang="el-GR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 ∇</a:t>
            </a:r>
            <a:r>
              <a:rPr kumimoji="1" lang="en-US" altLang="ja-JP" sz="2800" b="1" baseline="30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 F*(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kumimoji="1"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</a:p>
          <a:p>
            <a:endParaRPr kumimoji="1" lang="en-US" altLang="ja-JP" sz="2800" dirty="0"/>
          </a:p>
          <a:p>
            <a:r>
              <a:rPr lang="en-US" altLang="ja-JP" dirty="0"/>
              <a:t>The dual basis e(p) and e*(p) in tangent planes </a:t>
            </a:r>
            <a:r>
              <a:rPr lang="en-US" altLang="ja-JP" dirty="0" err="1"/>
              <a:t>T</a:t>
            </a:r>
            <a:r>
              <a:rPr lang="en-US" altLang="ja-JP" baseline="-25000" dirty="0" err="1"/>
              <a:t>p</a:t>
            </a:r>
            <a:r>
              <a:rPr lang="en-US" altLang="ja-JP" baseline="-25000" dirty="0"/>
              <a:t> </a:t>
            </a:r>
            <a:r>
              <a:rPr lang="en-US" altLang="ja-JP" dirty="0"/>
              <a:t>are reciprocal:</a:t>
            </a:r>
          </a:p>
          <a:p>
            <a:pPr marL="0" indent="0">
              <a:buNone/>
            </a:pPr>
            <a:r>
              <a:rPr lang="en-US" altLang="ja-JP" dirty="0"/>
              <a:t>g(</a:t>
            </a:r>
            <a:r>
              <a:rPr lang="en-US" altLang="ja-JP" dirty="0" err="1"/>
              <a:t>e</a:t>
            </a:r>
            <a:r>
              <a:rPr lang="en-US" altLang="ja-JP" baseline="-25000" dirty="0" err="1"/>
              <a:t>i</a:t>
            </a:r>
            <a:r>
              <a:rPr lang="en-US" altLang="ja-JP" dirty="0" err="1"/>
              <a:t>,e</a:t>
            </a:r>
            <a:r>
              <a:rPr lang="en-US" altLang="ja-JP" baseline="30000" dirty="0"/>
              <a:t>*j</a:t>
            </a:r>
            <a:r>
              <a:rPr lang="en-US" altLang="ja-JP" dirty="0"/>
              <a:t>)=</a:t>
            </a:r>
            <a:r>
              <a:rPr lang="el-GR" altLang="ja-JP" dirty="0"/>
              <a:t> δ</a:t>
            </a:r>
            <a:r>
              <a:rPr lang="en-US" altLang="ja-JP" baseline="-25000" dirty="0" err="1"/>
              <a:t>i</a:t>
            </a:r>
            <a:r>
              <a:rPr lang="en-US" altLang="ja-JP" baseline="30000" dirty="0" err="1"/>
              <a:t>j</a:t>
            </a:r>
            <a:r>
              <a:rPr lang="en-US" altLang="ja-JP" baseline="30000" dirty="0"/>
              <a:t> .  </a:t>
            </a:r>
          </a:p>
          <a:p>
            <a:pPr marL="0" indent="0">
              <a:buNone/>
            </a:pPr>
            <a:r>
              <a:rPr lang="en-US" altLang="ja-JP" dirty="0"/>
              <a:t>   </a:t>
            </a:r>
            <a:r>
              <a:rPr lang="en-US" altLang="ja-JP" dirty="0" err="1"/>
              <a:t>Crouzeix</a:t>
            </a:r>
            <a:r>
              <a:rPr lang="en-US" altLang="ja-JP" dirty="0"/>
              <a:t> identity: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F(</a:t>
            </a:r>
            <a:r>
              <a:rPr kumimoji="1" lang="el-GR" altLang="ja-JP" dirty="0"/>
              <a:t>θ</a:t>
            </a:r>
            <a:r>
              <a:rPr kumimoji="1" lang="en-US" altLang="ja-JP" sz="2800" dirty="0"/>
              <a:t>)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F*(</a:t>
            </a:r>
            <a:r>
              <a:rPr lang="el-GR" altLang="ja-JP" dirty="0"/>
              <a:t>η</a:t>
            </a:r>
            <a:r>
              <a:rPr lang="en-US" altLang="ja-JP" dirty="0"/>
              <a:t>(</a:t>
            </a:r>
            <a:r>
              <a:rPr kumimoji="1" lang="el-GR" altLang="ja-JP" dirty="0"/>
              <a:t>θ</a:t>
            </a:r>
            <a:r>
              <a:rPr lang="en-US" altLang="ja-JP" dirty="0"/>
              <a:t>)</a:t>
            </a:r>
            <a:r>
              <a:rPr kumimoji="1" lang="en-US" altLang="ja-JP" sz="2800" dirty="0"/>
              <a:t>)=</a:t>
            </a:r>
            <a:r>
              <a:rPr kumimoji="1" lang="el-GR" altLang="ja-JP" sz="2800" dirty="0"/>
              <a:t> 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F(</a:t>
            </a:r>
            <a:r>
              <a:rPr kumimoji="1" lang="el-GR" altLang="ja-JP" dirty="0"/>
              <a:t>θ</a:t>
            </a:r>
            <a:r>
              <a:rPr kumimoji="1" lang="en-US" altLang="ja-JP" dirty="0"/>
              <a:t>(</a:t>
            </a:r>
            <a:r>
              <a:rPr lang="el-GR" altLang="ja-JP" dirty="0"/>
              <a:t>η</a:t>
            </a:r>
            <a:r>
              <a:rPr kumimoji="1" lang="en-US" altLang="ja-JP" dirty="0"/>
              <a:t>)</a:t>
            </a:r>
            <a:r>
              <a:rPr kumimoji="1" lang="en-US" altLang="ja-JP" sz="2800" dirty="0"/>
              <a:t>)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F*(</a:t>
            </a:r>
            <a:r>
              <a:rPr lang="el-GR" altLang="ja-JP" dirty="0"/>
              <a:t>η</a:t>
            </a:r>
            <a:r>
              <a:rPr kumimoji="1" lang="en-US" altLang="ja-JP" sz="2800" dirty="0"/>
              <a:t>)=I</a:t>
            </a:r>
          </a:p>
          <a:p>
            <a:endParaRPr lang="en-US" altLang="ja-JP" dirty="0"/>
          </a:p>
          <a:p>
            <a:r>
              <a:rPr kumimoji="1" lang="en-US" altLang="ja-JP" sz="2800" dirty="0"/>
              <a:t>Riemannian manifold (</a:t>
            </a:r>
            <a:r>
              <a:rPr kumimoji="1" lang="en-US" altLang="ja-JP" sz="2800" dirty="0" err="1"/>
              <a:t>M,g</a:t>
            </a:r>
            <a:r>
              <a:rPr kumimoji="1" lang="en-US" altLang="ja-JP" sz="2800" dirty="0"/>
              <a:t>) is not flat with respect to the Levi-Civita connection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g</a:t>
            </a:r>
            <a:r>
              <a:rPr kumimoji="1" lang="en-US" altLang="ja-JP" sz="2800" dirty="0"/>
              <a:t> induced by g</a:t>
            </a:r>
          </a:p>
          <a:p>
            <a:pPr marL="0" indent="0">
              <a:buNone/>
            </a:pPr>
            <a:endParaRPr lang="ja-JP" altLang="en-US" baseline="30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41A648-F3C3-C394-B8C0-81FFFE5B9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61" y="5466172"/>
            <a:ext cx="3436103" cy="12819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703140-B17C-30D4-5C2F-224F78587466}"/>
              </a:ext>
            </a:extLst>
          </p:cNvPr>
          <p:cNvSpPr txBox="1"/>
          <p:nvPr/>
        </p:nvSpPr>
        <p:spPr>
          <a:xfrm>
            <a:off x="6534357" y="5886112"/>
            <a:ext cx="59698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2000" b="1" dirty="0">
                <a:solidFill>
                  <a:srgbClr val="FF66FF"/>
                </a:solidFill>
              </a:rPr>
              <a:t>∇</a:t>
            </a:r>
            <a:r>
              <a:rPr kumimoji="1" lang="en-US" altLang="ja-JP" sz="2000" b="1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sz="2000" b="1" dirty="0">
                <a:solidFill>
                  <a:srgbClr val="FF66FF"/>
                </a:solidFill>
              </a:rPr>
              <a:t>-geodesic (length minimizing geodesic)</a:t>
            </a:r>
            <a:endParaRPr lang="ja-JP" altLang="en-US" sz="2000" b="1" dirty="0">
              <a:solidFill>
                <a:srgbClr val="FF66F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967773-F372-243F-5E4E-5322F020FD97}"/>
              </a:ext>
            </a:extLst>
          </p:cNvPr>
          <p:cNvSpPr txBox="1"/>
          <p:nvPr/>
        </p:nvSpPr>
        <p:spPr>
          <a:xfrm>
            <a:off x="7958508" y="6474099"/>
            <a:ext cx="42645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2000" b="1" dirty="0">
                <a:solidFill>
                  <a:srgbClr val="FF0000"/>
                </a:solidFill>
              </a:rPr>
              <a:t>∇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-geodesic (e-geodesic)</a:t>
            </a:r>
            <a:endParaRPr lang="ja-JP" altLang="en-US" sz="2000" b="1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E5F4CC-82EF-4519-6288-3BC714944CD5}"/>
              </a:ext>
            </a:extLst>
          </p:cNvPr>
          <p:cNvSpPr txBox="1"/>
          <p:nvPr/>
        </p:nvSpPr>
        <p:spPr>
          <a:xfrm>
            <a:off x="6429253" y="5270451"/>
            <a:ext cx="42645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2000" b="1" dirty="0">
                <a:solidFill>
                  <a:srgbClr val="0070C0"/>
                </a:solidFill>
              </a:rPr>
              <a:t>∇</a:t>
            </a:r>
            <a:r>
              <a:rPr kumimoji="1" lang="en-US" altLang="ja-JP" sz="2000" b="1" dirty="0">
                <a:solidFill>
                  <a:srgbClr val="0070C0"/>
                </a:solidFill>
              </a:rPr>
              <a:t>*-geodesic (m-geodesic)</a:t>
            </a:r>
            <a:endParaRPr lang="ja-JP" altLang="en-US" sz="2000" b="1" dirty="0">
              <a:solidFill>
                <a:srgbClr val="0070C0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7D3C170-61B6-5FFA-E78E-8FBC3A76F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54</a:t>
            </a:fld>
            <a:endParaRPr kumimoji="1" lang="ja-JP" alt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AD26A0-9BBD-19E9-939E-C60621710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4425" y="2048187"/>
            <a:ext cx="1438275" cy="4286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6A8A10-4BCE-0EA6-C746-96D587F43DB3}"/>
              </a:ext>
            </a:extLst>
          </p:cNvPr>
          <p:cNvSpPr txBox="1"/>
          <p:nvPr/>
        </p:nvSpPr>
        <p:spPr>
          <a:xfrm>
            <a:off x="8084634" y="2096429"/>
            <a:ext cx="104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Hessian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07305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CCFD3-7B82-32C4-32AB-46A8D68FF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F5C4C-2E79-6A29-50D8-A85EE675D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Comments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A400A3-2E7A-1530-8CEE-174CEA096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55</a:t>
            </a:fld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2F05CE-B3D9-86AE-02E0-80FC664C3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0870" y="2246772"/>
            <a:ext cx="7290260" cy="42932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9BC143-BA6A-6FB0-4B3E-65D2E86FC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675" y="214312"/>
            <a:ext cx="1129665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53470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561DA-9D26-9B98-EB3E-0C6DB39EF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6B5A7-859C-22A1-E600-2D54F66A7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F7050-3F8B-5D74-939D-0E3F948B8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56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875FCA-F67E-6775-243F-9E5A3DC57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12" y="352425"/>
            <a:ext cx="11229975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98941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70BCC4-1543-2937-4850-CC0770E5A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57</a:t>
            </a:fld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4BBBCC-D038-2A61-4FC9-3E6027B80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76237"/>
            <a:ext cx="11277600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10515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88357-50A1-6C09-6009-03FBB41D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66" y="-212129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Summary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8A7E0-9C10-D074-92D6-C5A61B88E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038" y="818477"/>
            <a:ext cx="11479924" cy="6155135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Bregman divergences induce dually flat spaces for </a:t>
            </a:r>
            <a:r>
              <a:rPr kumimoji="1" lang="en-US" altLang="ja-JP" b="1" dirty="0">
                <a:solidFill>
                  <a:srgbClr val="FF0000"/>
                </a:solidFill>
              </a:rPr>
              <a:t>any</a:t>
            </a:r>
            <a:r>
              <a:rPr kumimoji="1" lang="en-US" altLang="ja-JP" dirty="0"/>
              <a:t> Legendre-type C</a:t>
            </a:r>
            <a:r>
              <a:rPr kumimoji="1" lang="en-US" altLang="ja-JP" baseline="30000" dirty="0"/>
              <a:t>3</a:t>
            </a:r>
            <a:r>
              <a:rPr kumimoji="1" lang="en-US" altLang="ja-JP" dirty="0"/>
              <a:t> strictly convex generator</a:t>
            </a:r>
            <a:endParaRPr lang="en-US" altLang="ja-JP" dirty="0"/>
          </a:p>
          <a:p>
            <a:r>
              <a:rPr kumimoji="1" lang="en-US" altLang="ja-JP" dirty="0"/>
              <a:t>When the generator is an integral from statistical models, we can </a:t>
            </a:r>
            <a:r>
              <a:rPr kumimoji="1" lang="en-US" altLang="ja-JP" b="1" dirty="0">
                <a:solidFill>
                  <a:srgbClr val="FF0000"/>
                </a:solidFill>
              </a:rPr>
              <a:t>reconstruct a statistical divergence</a:t>
            </a:r>
            <a:r>
              <a:rPr kumimoji="1" lang="en-US" altLang="ja-JP" dirty="0"/>
              <a:t>:</a:t>
            </a:r>
          </a:p>
          <a:p>
            <a:pPr marL="0" indent="0">
              <a:buNone/>
            </a:pPr>
            <a:r>
              <a:rPr lang="en-US" altLang="ja-JP" sz="2000" dirty="0"/>
              <a:t>    -Reverse KLD from cumulant function of exponential families, rev </a:t>
            </a:r>
            <a:r>
              <a:rPr lang="en-US" altLang="ja-JP" sz="2000" dirty="0" err="1"/>
              <a:t>ext</a:t>
            </a:r>
            <a:r>
              <a:rPr lang="en-US" altLang="ja-JP" sz="2000" dirty="0"/>
              <a:t> KLD from partition function</a:t>
            </a:r>
          </a:p>
          <a:p>
            <a:pPr marL="0" indent="0">
              <a:buNone/>
            </a:pPr>
            <a:r>
              <a:rPr kumimoji="1" lang="en-US" altLang="ja-JP" sz="2000" dirty="0"/>
              <a:t>    -KLD from negentropy of  mixture families</a:t>
            </a:r>
          </a:p>
          <a:p>
            <a:pPr marL="0" indent="0">
              <a:buNone/>
            </a:pPr>
            <a:endParaRPr kumimoji="1" lang="en-US" altLang="ja-JP" sz="2000" dirty="0"/>
          </a:p>
          <a:p>
            <a:r>
              <a:rPr kumimoji="1" lang="en-US" altLang="ja-JP" dirty="0"/>
              <a:t>Jensen-Shannon centroid on </a:t>
            </a:r>
            <a:r>
              <a:rPr kumimoji="1" lang="en-US" altLang="ja-JP" b="1" dirty="0">
                <a:solidFill>
                  <a:srgbClr val="FF0000"/>
                </a:solidFill>
              </a:rPr>
              <a:t>mixture family manifold </a:t>
            </a:r>
            <a:r>
              <a:rPr kumimoji="1" lang="en-US" altLang="ja-JP" dirty="0"/>
              <a:t>using concave-convex algorithm</a:t>
            </a:r>
          </a:p>
          <a:p>
            <a:r>
              <a:rPr lang="en-US" altLang="ja-JP" dirty="0"/>
              <a:t>Chernoff information on </a:t>
            </a:r>
            <a:r>
              <a:rPr lang="en-US" altLang="ja-JP" b="1" dirty="0">
                <a:solidFill>
                  <a:srgbClr val="FF0000"/>
                </a:solidFill>
              </a:rPr>
              <a:t>exponential family manifold </a:t>
            </a:r>
            <a:r>
              <a:rPr lang="en-US" altLang="ja-JP" dirty="0"/>
              <a:t>using exact geometric characterization ``Chernoff point’’ = unique intersection of primal geodesic with dual bisector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Define Bregman divergences with respect to </a:t>
            </a:r>
            <a:r>
              <a:rPr kumimoji="1" lang="en-US" altLang="ja-JP" b="1" dirty="0">
                <a:solidFill>
                  <a:srgbClr val="FF0000"/>
                </a:solidFill>
              </a:rPr>
              <a:t>(M,N)-convexity</a:t>
            </a:r>
            <a:r>
              <a:rPr kumimoji="1" lang="en-US" altLang="ja-JP" dirty="0"/>
              <a:t>: </a:t>
            </a:r>
          </a:p>
          <a:p>
            <a:pPr marL="0" indent="0">
              <a:buNone/>
            </a:pPr>
            <a:r>
              <a:rPr kumimoji="1" lang="en-US" altLang="ja-JP" b="1" dirty="0">
                <a:solidFill>
                  <a:srgbClr val="FF0000"/>
                </a:solidFill>
              </a:rPr>
              <a:t>(M,N)- Bregman divergences as conformal Bregman divergences</a:t>
            </a:r>
            <a:endParaRPr lang="en-US" altLang="ja-JP" b="1" dirty="0">
              <a:solidFill>
                <a:srgbClr val="FF0000"/>
              </a:solidFill>
            </a:endParaRPr>
          </a:p>
          <a:p>
            <a:r>
              <a:rPr kumimoji="1" lang="en-US" altLang="ja-JP" b="1" dirty="0">
                <a:solidFill>
                  <a:srgbClr val="FF0000"/>
                </a:solidFill>
              </a:rPr>
              <a:t>Duality and </a:t>
            </a:r>
            <a:r>
              <a:rPr kumimoji="1" lang="en-US" altLang="ja-JP" b="1" dirty="0" err="1">
                <a:solidFill>
                  <a:srgbClr val="FF0000"/>
                </a:solidFill>
              </a:rPr>
              <a:t>conjugacies</a:t>
            </a:r>
            <a:r>
              <a:rPr kumimoji="1" lang="en-US" altLang="ja-JP" b="1" dirty="0">
                <a:solidFill>
                  <a:srgbClr val="FF0000"/>
                </a:solidFill>
              </a:rPr>
              <a:t> </a:t>
            </a:r>
            <a:r>
              <a:rPr kumimoji="1" lang="en-US" altLang="ja-JP" dirty="0"/>
              <a:t>(convex duality, reference/representation </a:t>
            </a:r>
            <a:r>
              <a:rPr kumimoji="1" lang="en-US" altLang="ja-JP" dirty="0" err="1"/>
              <a:t>biduality</a:t>
            </a:r>
            <a:r>
              <a:rPr kumimoji="1" lang="en-US" altLang="ja-JP" dirty="0"/>
              <a:t>, connection duality) </a:t>
            </a:r>
            <a:r>
              <a:rPr lang="en-US" altLang="ja-JP" dirty="0"/>
              <a:t>are</a:t>
            </a:r>
            <a:r>
              <a:rPr kumimoji="1" lang="en-US" altLang="ja-JP" dirty="0"/>
              <a:t> at the heart of information geometry!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3BA54-6FDD-2026-51B1-BFC8EC394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73359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51FBD-5255-6E9B-1B23-80FA84CF8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E8E6-53AD-E7EA-8FA7-ECFE60DD3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8AF6F317-3418-636E-4863-413135751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919C49E-FEF8-BBFE-A284-D52BF3BB7E8A}"/>
              </a:ext>
            </a:extLst>
          </p:cNvPr>
          <p:cNvSpPr/>
          <p:nvPr/>
        </p:nvSpPr>
        <p:spPr>
          <a:xfrm>
            <a:off x="437744" y="4484451"/>
            <a:ext cx="3171217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C25624-4CBD-489F-9AEE-3024ACE7D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1027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2246D-C165-C39F-78A1-38E78EFF9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" y="0"/>
            <a:ext cx="1175512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Convex duality via Legendre-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Fenchel</a:t>
            </a:r>
            <a:r>
              <a:rPr kumimoji="1" lang="en-US" altLang="ja-JP" b="1" dirty="0">
                <a:solidFill>
                  <a:schemeClr val="accent5"/>
                </a:solidFill>
              </a:rPr>
              <a:t> transform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56F79-85AC-40D5-939D-60CC273C8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440" y="1253330"/>
            <a:ext cx="11938000" cy="5604670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Legendre-</a:t>
            </a:r>
            <a:r>
              <a:rPr kumimoji="1" lang="en-US" altLang="ja-JP" dirty="0" err="1"/>
              <a:t>Fenchel</a:t>
            </a:r>
            <a:r>
              <a:rPr kumimoji="1" lang="en-US" altLang="ja-JP" dirty="0"/>
              <a:t> transform of a convex function F aka slope transform: </a:t>
            </a:r>
          </a:p>
          <a:p>
            <a:pPr marL="0" indent="0">
              <a:buNone/>
            </a:pPr>
            <a:r>
              <a:rPr lang="en-US" altLang="ja-JP" dirty="0"/>
              <a:t>                    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F*(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)=sup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 ∈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{&lt;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&gt;-F(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)}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Consider “nice” convex functions = </a:t>
            </a:r>
            <a:r>
              <a:rPr lang="en-US" altLang="ja-JP" b="1" dirty="0">
                <a:solidFill>
                  <a:schemeClr val="accent4"/>
                </a:solidFill>
              </a:rPr>
              <a:t>Legendre-type functions (</a:t>
            </a:r>
            <a:r>
              <a:rPr lang="el-GR" altLang="ja-JP" b="1" dirty="0">
                <a:solidFill>
                  <a:schemeClr val="accent4"/>
                </a:solidFill>
              </a:rPr>
              <a:t>ϴ</a:t>
            </a:r>
            <a:r>
              <a:rPr lang="en-US" altLang="ja-JP" b="1" dirty="0">
                <a:solidFill>
                  <a:schemeClr val="accent4"/>
                </a:solidFill>
              </a:rPr>
              <a:t>,F(</a:t>
            </a:r>
            <a:r>
              <a:rPr lang="el-GR" altLang="ja-JP" b="1" i="0" dirty="0">
                <a:solidFill>
                  <a:schemeClr val="accent4"/>
                </a:solidFill>
                <a:effectLst/>
              </a:rPr>
              <a:t>θ</a:t>
            </a:r>
            <a:r>
              <a:rPr lang="en-US" altLang="ja-JP" b="1" dirty="0">
                <a:solidFill>
                  <a:schemeClr val="accent4"/>
                </a:solidFill>
              </a:rPr>
              <a:t>)) </a:t>
            </a:r>
            <a:r>
              <a:rPr lang="en-US" altLang="ja-JP" dirty="0"/>
              <a:t>:  </a:t>
            </a:r>
          </a:p>
          <a:p>
            <a:pPr marL="0" indent="0">
              <a:buNone/>
            </a:pPr>
            <a:r>
              <a:rPr lang="en-US" altLang="ja-JP" dirty="0"/>
              <a:t>                     (</a:t>
            </a:r>
            <a:r>
              <a:rPr lang="en-US" altLang="ja-JP" dirty="0" err="1"/>
              <a:t>i</a:t>
            </a:r>
            <a:r>
              <a:rPr lang="en-US" altLang="ja-JP" dirty="0"/>
              <a:t>) </a:t>
            </a:r>
            <a:r>
              <a:rPr lang="el-GR" altLang="ja-JP" dirty="0"/>
              <a:t>ϴ</a:t>
            </a:r>
            <a:r>
              <a:rPr lang="en-US" altLang="ja-JP" dirty="0"/>
              <a:t> open, and </a:t>
            </a:r>
            <a:r>
              <a:rPr kumimoji="1" lang="en-US" altLang="ja-JP" dirty="0"/>
              <a:t> (ii) </a:t>
            </a:r>
            <a:r>
              <a:rPr kumimoji="1" lang="en-US" altLang="ja-JP" dirty="0" err="1"/>
              <a:t>lim</a:t>
            </a:r>
            <a:r>
              <a:rPr kumimoji="1" lang="en-US" altLang="ja-JP" dirty="0"/>
              <a:t> </a:t>
            </a:r>
            <a:r>
              <a:rPr lang="el-GR" altLang="ja-JP" i="0" baseline="-25000" dirty="0">
                <a:effectLst/>
              </a:rPr>
              <a:t>θ</a:t>
            </a:r>
            <a:r>
              <a:rPr kumimoji="1" lang="el-GR" altLang="ja-JP" baseline="-25000" dirty="0"/>
              <a:t>→ ∂</a:t>
            </a:r>
            <a:r>
              <a:rPr lang="el-GR" altLang="ja-JP" i="0" baseline="-25000" dirty="0">
                <a:effectLst/>
              </a:rPr>
              <a:t>ϴ</a:t>
            </a:r>
            <a:r>
              <a:rPr kumimoji="1" lang="en-US" altLang="ja-JP" baseline="-25000" dirty="0"/>
              <a:t> </a:t>
            </a:r>
            <a:r>
              <a:rPr kumimoji="1" lang="el-GR" altLang="ja-JP" dirty="0"/>
              <a:t>‖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‖</a:t>
            </a:r>
            <a:r>
              <a:rPr kumimoji="1" lang="en-US" altLang="ja-JP" dirty="0"/>
              <a:t>=</a:t>
            </a:r>
            <a:r>
              <a:rPr kumimoji="1" lang="el-GR" altLang="ja-JP" dirty="0"/>
              <a:t>∞</a:t>
            </a:r>
            <a:endParaRPr kumimoji="1"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Then we get:</a:t>
            </a:r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❶  </a:t>
            </a:r>
            <a:r>
              <a:rPr lang="en-US" altLang="ja-JP" b="1" dirty="0">
                <a:solidFill>
                  <a:srgbClr val="FF0000"/>
                </a:solidFill>
              </a:rPr>
              <a:t>reciprocal gradient maps </a:t>
            </a:r>
            <a:r>
              <a:rPr lang="el-GR" altLang="ja-JP" dirty="0"/>
              <a:t>η</a:t>
            </a:r>
            <a:r>
              <a:rPr lang="en-US" altLang="ja-JP" dirty="0"/>
              <a:t>=</a:t>
            </a:r>
            <a:r>
              <a:rPr kumimoji="1" lang="el-GR" altLang="ja-JP" dirty="0"/>
              <a:t>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r>
              <a:rPr kumimoji="1" lang="en-US" altLang="ja-JP" dirty="0"/>
              <a:t> and 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=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F* (</a:t>
            </a:r>
            <a:r>
              <a:rPr lang="el-GR" altLang="ja-JP" dirty="0"/>
              <a:t>η</a:t>
            </a:r>
            <a:r>
              <a:rPr kumimoji="1" lang="en-US" altLang="ja-JP" dirty="0"/>
              <a:t>),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F*=(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F)</a:t>
            </a:r>
            <a:r>
              <a:rPr kumimoji="1" lang="en-US" altLang="ja-JP" baseline="30000" dirty="0"/>
              <a:t>-1</a:t>
            </a:r>
            <a:endParaRPr lang="en-US" altLang="ja-JP" baseline="30000" dirty="0"/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❷  </a:t>
            </a:r>
            <a:r>
              <a:rPr lang="en-US" altLang="ja-JP" i="0" dirty="0">
                <a:effectLst/>
              </a:rPr>
              <a:t>conjugation yields  </a:t>
            </a:r>
            <a:r>
              <a:rPr lang="en-US" altLang="ja-JP" b="1" i="0" dirty="0">
                <a:solidFill>
                  <a:srgbClr val="FF0000"/>
                </a:solidFill>
                <a:effectLst/>
              </a:rPr>
              <a:t>dual </a:t>
            </a:r>
            <a:r>
              <a:rPr kumimoji="1" lang="en-US" altLang="ja-JP" b="1" dirty="0">
                <a:solidFill>
                  <a:srgbClr val="FF0000"/>
                </a:solidFill>
              </a:rPr>
              <a:t>(H,</a:t>
            </a:r>
            <a:r>
              <a:rPr lang="en-US" altLang="ja-JP" b="1" dirty="0">
                <a:solidFill>
                  <a:srgbClr val="FF0000"/>
                </a:solidFill>
              </a:rPr>
              <a:t>F*(</a:t>
            </a:r>
            <a:r>
              <a:rPr lang="el-GR" altLang="ja-JP" b="1" dirty="0">
                <a:solidFill>
                  <a:srgbClr val="FF0000"/>
                </a:solidFill>
              </a:rPr>
              <a:t>η</a:t>
            </a:r>
            <a:r>
              <a:rPr lang="en-US" altLang="ja-JP" b="1" dirty="0">
                <a:solidFill>
                  <a:srgbClr val="FF0000"/>
                </a:solidFill>
              </a:rPr>
              <a:t>)</a:t>
            </a:r>
            <a:r>
              <a:rPr kumimoji="1" lang="en-US" altLang="ja-JP" b="1" dirty="0">
                <a:solidFill>
                  <a:srgbClr val="FF0000"/>
                </a:solidFill>
              </a:rPr>
              <a:t>)   of Legendre type </a:t>
            </a:r>
            <a:endParaRPr lang="en-US" altLang="ja-JP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❸  </a:t>
            </a:r>
            <a:r>
              <a:rPr kumimoji="1" lang="en-US" altLang="ja-JP" dirty="0" err="1"/>
              <a:t>biconjugation</a:t>
            </a:r>
            <a:r>
              <a:rPr kumimoji="1" lang="en-US" altLang="ja-JP" dirty="0"/>
              <a:t> is an </a:t>
            </a:r>
            <a:r>
              <a:rPr kumimoji="1" lang="en-US" altLang="ja-JP" b="1" dirty="0">
                <a:solidFill>
                  <a:srgbClr val="FF0000"/>
                </a:solidFill>
              </a:rPr>
              <a:t>involution</a:t>
            </a:r>
            <a:r>
              <a:rPr kumimoji="1" lang="en-US" altLang="ja-JP" dirty="0"/>
              <a:t>:  (H,</a:t>
            </a:r>
            <a:r>
              <a:rPr lang="en-US" altLang="ja-JP" dirty="0"/>
              <a:t>F*(</a:t>
            </a:r>
            <a:r>
              <a:rPr lang="el-GR" altLang="ja-JP" dirty="0"/>
              <a:t>η</a:t>
            </a:r>
            <a:r>
              <a:rPr lang="en-US" altLang="ja-JP" dirty="0"/>
              <a:t>)</a:t>
            </a:r>
            <a:r>
              <a:rPr kumimoji="1" lang="en-US" altLang="ja-JP" dirty="0"/>
              <a:t>)*=</a:t>
            </a:r>
            <a:r>
              <a:rPr lang="en-US" altLang="ja-JP" dirty="0"/>
              <a:t> (</a:t>
            </a:r>
            <a:r>
              <a:rPr kumimoji="1" lang="en-US" altLang="ja-JP" dirty="0"/>
              <a:t>H*=</a:t>
            </a:r>
            <a:r>
              <a:rPr lang="el-GR" altLang="ja-JP" dirty="0"/>
              <a:t>ϴ</a:t>
            </a:r>
            <a:r>
              <a:rPr lang="en-US" altLang="ja-JP" dirty="0"/>
              <a:t>,F**=F(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)) </a:t>
            </a:r>
          </a:p>
          <a:p>
            <a:endParaRPr lang="en-US" altLang="ja-JP" dirty="0"/>
          </a:p>
          <a:p>
            <a:r>
              <a:rPr lang="en-US" altLang="ja-JP" dirty="0"/>
              <a:t>Convex conjugate: </a:t>
            </a:r>
            <a:r>
              <a:rPr lang="en-US" altLang="ja-JP" dirty="0">
                <a:highlight>
                  <a:srgbClr val="FFFF00"/>
                </a:highlight>
              </a:rPr>
              <a:t>F*(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lang="en-US" altLang="ja-JP" dirty="0">
                <a:highlight>
                  <a:srgbClr val="FFFF00"/>
                </a:highlight>
              </a:rPr>
              <a:t>)= 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&lt;</a:t>
            </a:r>
            <a:r>
              <a:rPr lang="el-GR" altLang="ja-JP" i="0" dirty="0">
                <a:effectLst/>
                <a:highlight>
                  <a:srgbClr val="FFFF00"/>
                </a:highlight>
              </a:rPr>
              <a:t> </a:t>
            </a:r>
            <a:r>
              <a:rPr kumimoji="1" lang="el-GR" altLang="ja-JP" dirty="0">
                <a:highlight>
                  <a:srgbClr val="FFFF00"/>
                </a:highlight>
              </a:rPr>
              <a:t>∇</a:t>
            </a:r>
            <a:r>
              <a:rPr kumimoji="1" lang="en-US" altLang="ja-JP" dirty="0">
                <a:highlight>
                  <a:srgbClr val="FFFF00"/>
                </a:highlight>
              </a:rPr>
              <a:t>F</a:t>
            </a:r>
            <a:r>
              <a:rPr kumimoji="1" lang="en-US" altLang="ja-JP" baseline="30000" dirty="0">
                <a:highlight>
                  <a:srgbClr val="FFFF00"/>
                </a:highlight>
              </a:rPr>
              <a:t>-1</a:t>
            </a:r>
            <a:r>
              <a:rPr kumimoji="1" lang="en-US" altLang="ja-JP" dirty="0">
                <a:highlight>
                  <a:srgbClr val="FFFF00"/>
                </a:highlight>
              </a:rPr>
              <a:t> 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kumimoji="1" lang="en-US" altLang="ja-JP" dirty="0">
                <a:highlight>
                  <a:srgbClr val="FFFF00"/>
                </a:highlight>
              </a:rPr>
              <a:t>)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,</a:t>
            </a:r>
            <a:r>
              <a:rPr lang="el-GR" altLang="ja-JP" dirty="0">
                <a:highlight>
                  <a:srgbClr val="FFFF00"/>
                </a:highlight>
              </a:rPr>
              <a:t> η 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&gt;-F(</a:t>
            </a:r>
            <a:r>
              <a:rPr kumimoji="1" lang="el-GR" altLang="ja-JP" dirty="0">
                <a:highlight>
                  <a:srgbClr val="FFFF00"/>
                </a:highlight>
              </a:rPr>
              <a:t>∇</a:t>
            </a:r>
            <a:r>
              <a:rPr kumimoji="1" lang="en-US" altLang="ja-JP" dirty="0">
                <a:highlight>
                  <a:srgbClr val="FFFF00"/>
                </a:highlight>
              </a:rPr>
              <a:t>F</a:t>
            </a:r>
            <a:r>
              <a:rPr kumimoji="1" lang="en-US" altLang="ja-JP" baseline="30000" dirty="0">
                <a:highlight>
                  <a:srgbClr val="FFFF00"/>
                </a:highlight>
              </a:rPr>
              <a:t>-1</a:t>
            </a:r>
            <a:r>
              <a:rPr kumimoji="1" lang="en-US" altLang="ja-JP" dirty="0">
                <a:highlight>
                  <a:srgbClr val="FFFF00"/>
                </a:highlight>
              </a:rPr>
              <a:t>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kumimoji="1" lang="en-US" altLang="ja-JP" dirty="0">
                <a:highlight>
                  <a:srgbClr val="FFFF00"/>
                </a:highlight>
              </a:rPr>
              <a:t>)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)</a:t>
            </a:r>
            <a:r>
              <a:rPr lang="en-US" altLang="ja-JP" i="0" dirty="0">
                <a:effectLst/>
              </a:rPr>
              <a:t> </a:t>
            </a:r>
            <a:r>
              <a:rPr lang="en-US" altLang="ja-JP" sz="2600" i="0" dirty="0">
                <a:effectLst/>
              </a:rPr>
              <a:t>since</a:t>
            </a:r>
            <a:r>
              <a:rPr lang="en-US" altLang="ja-JP" i="0" dirty="0">
                <a:effectLst/>
              </a:rPr>
              <a:t> </a:t>
            </a:r>
            <a:r>
              <a:rPr lang="el-GR" altLang="ja-JP" dirty="0"/>
              <a:t>η</a:t>
            </a:r>
            <a:r>
              <a:rPr lang="en-US" altLang="ja-JP" dirty="0"/>
              <a:t>=</a:t>
            </a:r>
            <a:r>
              <a:rPr kumimoji="1" lang="el-GR" altLang="ja-JP" dirty="0"/>
              <a:t>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endParaRPr lang="en-US" altLang="ja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B0E6EC-3CAF-908B-8FC1-FC67CA650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77812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8145A-82D9-332A-5878-795580A11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60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EA2BD-53AC-F2FF-C7EC-6BBFD17037CA}"/>
              </a:ext>
            </a:extLst>
          </p:cNvPr>
          <p:cNvSpPr txBox="1"/>
          <p:nvPr/>
        </p:nvSpPr>
        <p:spPr>
          <a:xfrm>
            <a:off x="7316836" y="3902443"/>
            <a:ext cx="47884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FF0000"/>
                </a:solidFill>
              </a:rPr>
              <a:t>Exponential ∇-geodesic</a:t>
            </a:r>
            <a:endParaRPr kumimoji="1" lang="ja-JP" altLang="en-US" sz="3200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A2D8ED-22EA-9491-4FD2-8F93B2B3BC9B}"/>
              </a:ext>
            </a:extLst>
          </p:cNvPr>
          <p:cNvSpPr txBox="1"/>
          <p:nvPr/>
        </p:nvSpPr>
        <p:spPr>
          <a:xfrm>
            <a:off x="7273499" y="4668042"/>
            <a:ext cx="4209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1C01BF"/>
                </a:solidFill>
              </a:rPr>
              <a:t>Mixture ∇*-geodesic</a:t>
            </a:r>
            <a:endParaRPr kumimoji="1" lang="ja-JP" altLang="en-US" sz="3200" dirty="0">
              <a:solidFill>
                <a:srgbClr val="1C01B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42ED54-B6CE-7778-1C9E-7D45EDE29CF5}"/>
              </a:ext>
            </a:extLst>
          </p:cNvPr>
          <p:cNvSpPr txBox="1"/>
          <p:nvPr/>
        </p:nvSpPr>
        <p:spPr>
          <a:xfrm>
            <a:off x="7273499" y="5343154"/>
            <a:ext cx="48751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solidFill>
                  <a:srgbClr val="FF66FF"/>
                </a:solidFill>
              </a:rPr>
              <a:t>Fisher-Rao ∇</a:t>
            </a:r>
            <a:r>
              <a:rPr kumimoji="1" lang="en-US" altLang="ja-JP" sz="3200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sz="3200" dirty="0">
                <a:solidFill>
                  <a:srgbClr val="FF66FF"/>
                </a:solidFill>
              </a:rPr>
              <a:t>-geodesic </a:t>
            </a:r>
          </a:p>
          <a:p>
            <a:r>
              <a:rPr kumimoji="1" lang="en-US" altLang="ja-JP" sz="3200" dirty="0">
                <a:solidFill>
                  <a:srgbClr val="FF66FF"/>
                </a:solidFill>
              </a:rPr>
              <a:t>(Levi-Civita )</a:t>
            </a:r>
            <a:endParaRPr kumimoji="1" lang="ja-JP" altLang="en-US" sz="3200" dirty="0">
              <a:solidFill>
                <a:srgbClr val="FF66FF"/>
              </a:solidFill>
            </a:endParaRPr>
          </a:p>
        </p:txBody>
      </p:sp>
      <p:pic>
        <p:nvPicPr>
          <p:cNvPr id="9" name="SimplexGeodesics">
            <a:hlinkClick r:id="" action="ppaction://media"/>
            <a:extLst>
              <a:ext uri="{FF2B5EF4-FFF2-40B4-BE49-F238E27FC236}">
                <a16:creationId xmlns:a16="http://schemas.microsoft.com/office/drawing/2014/main" id="{21A258C7-DA7E-FC38-9198-A7AFAFEC10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265" y="428116"/>
            <a:ext cx="6049963" cy="61118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BE49863-B0B0-1F60-FFB1-C85E899AB376}"/>
              </a:ext>
            </a:extLst>
          </p:cNvPr>
          <p:cNvSpPr txBox="1"/>
          <p:nvPr/>
        </p:nvSpPr>
        <p:spPr>
          <a:xfrm>
            <a:off x="7719134" y="206445"/>
            <a:ext cx="37641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Geodesics coincide when passing</a:t>
            </a:r>
          </a:p>
          <a:p>
            <a:r>
              <a:rPr lang="en-US" altLang="ja-JP" dirty="0">
                <a:solidFill>
                  <a:srgbClr val="FF0000"/>
                </a:solidFill>
              </a:rPr>
              <a:t>t</a:t>
            </a:r>
            <a:r>
              <a:rPr kumimoji="1" lang="en-US" altLang="ja-JP" dirty="0">
                <a:solidFill>
                  <a:srgbClr val="FF0000"/>
                </a:solidFill>
              </a:rPr>
              <a:t>hrough a simplex vertex but not</a:t>
            </a:r>
          </a:p>
          <a:p>
            <a:r>
              <a:rPr lang="en-US" altLang="ja-JP" dirty="0">
                <a:solidFill>
                  <a:srgbClr val="FF0000"/>
                </a:solidFill>
              </a:rPr>
              <a:t>the midpoints</a:t>
            </a:r>
            <a:endParaRPr kumimoji="1" lang="ja-JP" altLang="en-US" dirty="0"/>
          </a:p>
        </p:txBody>
      </p:sp>
      <p:pic>
        <p:nvPicPr>
          <p:cNvPr id="3" name="Picture 2" descr="A triangle with a line in the middle&#10;&#10;Description automatically generated">
            <a:extLst>
              <a:ext uri="{FF2B5EF4-FFF2-40B4-BE49-F238E27FC236}">
                <a16:creationId xmlns:a16="http://schemas.microsoft.com/office/drawing/2014/main" id="{0AA42219-15A6-BFCD-2AD0-2F43C6976D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36" y="1453161"/>
            <a:ext cx="1914866" cy="1914866"/>
          </a:xfrm>
          <a:prstGeom prst="rect">
            <a:avLst/>
          </a:prstGeom>
        </p:spPr>
      </p:pic>
      <p:pic>
        <p:nvPicPr>
          <p:cNvPr id="5" name="Picture 4" descr="A black and pink line&#10;&#10;Description automatically generated">
            <a:extLst>
              <a:ext uri="{FF2B5EF4-FFF2-40B4-BE49-F238E27FC236}">
                <a16:creationId xmlns:a16="http://schemas.microsoft.com/office/drawing/2014/main" id="{10D3EC9C-274D-A940-E26A-22E5E5F18C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6593" y="1480956"/>
            <a:ext cx="1914865" cy="191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901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BE4AD-D87F-85E3-B320-3BB10EAE6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919" y="18255"/>
            <a:ext cx="11752162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Proof: </a:t>
            </a:r>
            <a:r>
              <a:rPr kumimoji="1" lang="en-US" altLang="ja-JP" b="1" dirty="0">
                <a:solidFill>
                  <a:schemeClr val="accent5"/>
                </a:solidFill>
                <a:highlight>
                  <a:srgbClr val="00FFFF"/>
                </a:highlight>
              </a:rPr>
              <a:t>KLD non-normalized EFs = BD </a:t>
            </a:r>
            <a:r>
              <a:rPr kumimoji="1" lang="en-US" altLang="ja-JP" b="1" dirty="0" err="1">
                <a:solidFill>
                  <a:schemeClr val="accent5"/>
                </a:solidFill>
                <a:highlight>
                  <a:srgbClr val="00FFFF"/>
                </a:highlight>
              </a:rPr>
              <a:t>wrt</a:t>
            </a:r>
            <a:r>
              <a:rPr kumimoji="1" lang="en-US" altLang="ja-JP" b="1" dirty="0">
                <a:solidFill>
                  <a:schemeClr val="accent5"/>
                </a:solidFill>
                <a:highlight>
                  <a:srgbClr val="00FFFF"/>
                </a:highlight>
              </a:rPr>
              <a:t> Z</a:t>
            </a:r>
            <a:endParaRPr kumimoji="1" lang="ja-JP" altLang="en-US" b="1" dirty="0">
              <a:solidFill>
                <a:schemeClr val="accent5"/>
              </a:solidFill>
              <a:highlight>
                <a:srgbClr val="00FFFF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2B7EE-D0C6-5AEE-287B-37375163B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919" y="1253331"/>
            <a:ext cx="11972081" cy="543683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ja-JP" dirty="0"/>
              <a:t>D</a:t>
            </a:r>
            <a:r>
              <a:rPr lang="en-US" altLang="ja-JP" baseline="-25000" dirty="0"/>
              <a:t>KL</a:t>
            </a:r>
            <a:r>
              <a:rPr lang="en-US" altLang="ja-JP" baseline="30000" dirty="0"/>
              <a:t>+</a:t>
            </a:r>
            <a:r>
              <a:rPr lang="en-US" altLang="ja-JP" dirty="0"/>
              <a:t>[q</a:t>
            </a:r>
            <a:r>
              <a:rPr lang="el-GR" altLang="ja-JP" i="0" baseline="-25000" dirty="0">
                <a:effectLst/>
              </a:rPr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(x):q</a:t>
            </a:r>
            <a:r>
              <a:rPr lang="el-GR" altLang="ja-JP" i="0" baseline="-25000" dirty="0">
                <a:effectLst/>
              </a:rPr>
              <a:t>θ</a:t>
            </a:r>
            <a:r>
              <a:rPr lang="en-US" altLang="ja-JP" baseline="-25000" dirty="0"/>
              <a:t>2</a:t>
            </a:r>
            <a:r>
              <a:rPr lang="en-US" altLang="ja-JP" dirty="0"/>
              <a:t>(x)]=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∫ 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{ q</a:t>
            </a:r>
            <a:r>
              <a:rPr lang="el-GR" altLang="ja-JP" i="0" baseline="-25000" dirty="0">
                <a:effectLst/>
              </a:rPr>
              <a:t> θ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 log (q</a:t>
            </a:r>
            <a:r>
              <a:rPr lang="el-GR" altLang="ja-JP" i="0" baseline="-25000" dirty="0">
                <a:effectLst/>
              </a:rPr>
              <a:t> θ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(x)/q</a:t>
            </a:r>
            <a:r>
              <a:rPr lang="el-GR" altLang="ja-JP" i="0" baseline="-25000" dirty="0">
                <a:effectLst/>
              </a:rPr>
              <a:t> θ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(x))+ </a:t>
            </a:r>
            <a:r>
              <a:rPr lang="en-US" altLang="ja-JP" i="1" dirty="0">
                <a:solidFill>
                  <a:schemeClr val="accent4"/>
                </a:solidFill>
                <a:latin typeface="Source Sans Pro" panose="020B0503030403020204" pitchFamily="34" charset="0"/>
              </a:rPr>
              <a:t>q</a:t>
            </a:r>
            <a:r>
              <a:rPr lang="el-GR" altLang="ja-JP" i="0" baseline="-25000" dirty="0">
                <a:solidFill>
                  <a:schemeClr val="accent4"/>
                </a:solidFill>
                <a:effectLst/>
              </a:rPr>
              <a:t>θ</a:t>
            </a:r>
            <a:r>
              <a:rPr lang="en-US" altLang="ja-JP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(x)-q</a:t>
            </a:r>
            <a:r>
              <a:rPr lang="el-GR" altLang="ja-JP" i="0" baseline="-25000" dirty="0">
                <a:solidFill>
                  <a:schemeClr val="accent4"/>
                </a:solidFill>
                <a:effectLst/>
              </a:rPr>
              <a:t>θ</a:t>
            </a:r>
            <a:r>
              <a:rPr lang="en-US" altLang="ja-JP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}  d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</a:t>
            </a:r>
          </a:p>
          <a:p>
            <a:pPr marL="0" indent="0">
              <a:buNone/>
            </a:pPr>
            <a:r>
              <a:rPr kumimoji="1" lang="en-US" altLang="ja-JP" dirty="0"/>
              <a:t>                                = </a:t>
            </a:r>
            <a:r>
              <a:rPr lang="en-US" altLang="ja-JP" dirty="0">
                <a:solidFill>
                  <a:schemeClr val="accent4"/>
                </a:solidFill>
              </a:rPr>
              <a:t>Z(</a:t>
            </a:r>
            <a:r>
              <a:rPr lang="el-GR" altLang="ja-JP" dirty="0">
                <a:solidFill>
                  <a:schemeClr val="accent4"/>
                </a:solidFill>
              </a:rPr>
              <a:t>θ</a:t>
            </a:r>
            <a:r>
              <a:rPr lang="en-US" altLang="ja-JP" baseline="-25000" dirty="0">
                <a:solidFill>
                  <a:schemeClr val="accent4"/>
                </a:solidFill>
              </a:rPr>
              <a:t>2</a:t>
            </a:r>
            <a:r>
              <a:rPr lang="en-US" altLang="ja-JP" dirty="0">
                <a:solidFill>
                  <a:schemeClr val="accent4"/>
                </a:solidFill>
              </a:rPr>
              <a:t>)-Z(</a:t>
            </a:r>
            <a:r>
              <a:rPr lang="el-GR" altLang="ja-JP" dirty="0">
                <a:solidFill>
                  <a:schemeClr val="accent4"/>
                </a:solidFill>
              </a:rPr>
              <a:t>θ</a:t>
            </a:r>
            <a:r>
              <a:rPr lang="en-US" altLang="ja-JP" baseline="-25000" dirty="0">
                <a:solidFill>
                  <a:schemeClr val="accent4"/>
                </a:solidFill>
              </a:rPr>
              <a:t>1</a:t>
            </a:r>
            <a:r>
              <a:rPr lang="en-US" altLang="ja-JP" dirty="0">
                <a:solidFill>
                  <a:schemeClr val="accent4"/>
                </a:solidFill>
              </a:rPr>
              <a:t>) </a:t>
            </a:r>
            <a:r>
              <a:rPr lang="en-US" altLang="ja-JP" dirty="0"/>
              <a:t>+ E</a:t>
            </a:r>
            <a:r>
              <a:rPr lang="en-US" altLang="ja-JP" baseline="-25000" dirty="0"/>
              <a:t>q</a:t>
            </a:r>
            <a:r>
              <a:rPr lang="el-GR" altLang="ja-JP" baseline="-25000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[&lt;(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-</a:t>
            </a:r>
            <a:r>
              <a:rPr lang="el-GR" altLang="ja-JP" dirty="0"/>
              <a:t> θ</a:t>
            </a:r>
            <a:r>
              <a:rPr lang="en-US" altLang="ja-JP" baseline="-25000" dirty="0"/>
              <a:t>2</a:t>
            </a:r>
            <a:r>
              <a:rPr lang="en-US" altLang="ja-JP" dirty="0"/>
              <a:t>),x&gt;]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Recall  “moment parameter”: E</a:t>
            </a:r>
            <a:r>
              <a:rPr lang="en-US" altLang="ja-JP" baseline="-25000" dirty="0"/>
              <a:t>p</a:t>
            </a:r>
            <a:r>
              <a:rPr lang="el-GR" altLang="ja-JP" baseline="-25000" dirty="0"/>
              <a:t>θ</a:t>
            </a:r>
            <a:r>
              <a:rPr lang="en-US" altLang="ja-JP" dirty="0"/>
              <a:t>[x]=</a:t>
            </a:r>
            <a:r>
              <a:rPr kumimoji="1" lang="el-GR" altLang="ja-JP" dirty="0"/>
              <a:t> </a:t>
            </a:r>
            <a:r>
              <a:rPr lang="el-GR" altLang="ja-JP" dirty="0"/>
              <a:t>η</a:t>
            </a:r>
            <a:r>
              <a:rPr lang="en-US" altLang="ja-JP" dirty="0"/>
              <a:t>  =</a:t>
            </a:r>
            <a:r>
              <a:rPr lang="en-US" altLang="ja-JP" baseline="-25000" dirty="0"/>
              <a:t>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But E</a:t>
            </a:r>
            <a:r>
              <a:rPr lang="en-US" altLang="ja-JP" baseline="-25000" dirty="0"/>
              <a:t>q</a:t>
            </a:r>
            <a:r>
              <a:rPr lang="el-GR" altLang="ja-JP" baseline="-25000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[x] = 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 E</a:t>
            </a:r>
            <a:r>
              <a:rPr lang="en-US" altLang="ja-JP" baseline="-25000" dirty="0"/>
              <a:t>p</a:t>
            </a:r>
            <a:r>
              <a:rPr lang="el-GR" altLang="ja-JP" baseline="-25000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[x] = 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</a:t>
            </a:r>
            <a:r>
              <a:rPr lang="el-GR" altLang="ja-JP" dirty="0"/>
              <a:t>η</a:t>
            </a:r>
            <a:r>
              <a:rPr lang="en-US" altLang="ja-JP" baseline="-25000" dirty="0"/>
              <a:t>1 </a:t>
            </a:r>
            <a:r>
              <a:rPr lang="en-US" altLang="ja-JP" dirty="0"/>
              <a:t>= </a:t>
            </a:r>
            <a:r>
              <a:rPr lang="en-US" altLang="ja-JP" baseline="-25000" dirty="0"/>
              <a:t> </a:t>
            </a:r>
            <a:r>
              <a:rPr lang="en-US" altLang="ja-JP" dirty="0"/>
              <a:t>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Since F(</a:t>
            </a:r>
            <a:r>
              <a:rPr lang="el-GR" altLang="ja-JP" dirty="0"/>
              <a:t>θ</a:t>
            </a:r>
            <a:r>
              <a:rPr kumimoji="1" lang="en-US" altLang="ja-JP" dirty="0"/>
              <a:t>) =log Z(</a:t>
            </a:r>
            <a:r>
              <a:rPr lang="el-GR" altLang="ja-JP" dirty="0"/>
              <a:t>θ</a:t>
            </a:r>
            <a:r>
              <a:rPr kumimoji="1" lang="en-US" altLang="ja-JP" dirty="0"/>
              <a:t>) , we have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kumimoji="1" lang="en-US" altLang="ja-JP" dirty="0"/>
              <a:t>)=</a:t>
            </a:r>
            <a:r>
              <a:rPr kumimoji="1" lang="el-GR" altLang="ja-JP" dirty="0"/>
              <a:t>∇</a:t>
            </a:r>
            <a:r>
              <a:rPr lang="en-US" altLang="ja-JP" dirty="0"/>
              <a:t>Z</a:t>
            </a:r>
            <a:r>
              <a:rPr kumimoji="1" lang="en-US" altLang="ja-JP" dirty="0"/>
              <a:t>(</a:t>
            </a:r>
            <a:r>
              <a:rPr lang="el-GR" altLang="ja-JP" dirty="0"/>
              <a:t>θ</a:t>
            </a:r>
            <a:r>
              <a:rPr kumimoji="1" lang="en-US" altLang="ja-JP" dirty="0"/>
              <a:t>)/Z(</a:t>
            </a:r>
            <a:r>
              <a:rPr lang="el-GR" altLang="ja-JP" dirty="0"/>
              <a:t>θ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Hence,  </a:t>
            </a:r>
            <a:r>
              <a:rPr lang="en-US" altLang="ja-JP" b="1" dirty="0"/>
              <a:t>E</a:t>
            </a:r>
            <a:r>
              <a:rPr lang="en-US" altLang="ja-JP" b="1" baseline="-25000" dirty="0"/>
              <a:t>q</a:t>
            </a:r>
            <a:r>
              <a:rPr lang="el-GR" altLang="ja-JP" b="1" baseline="-25000" dirty="0"/>
              <a:t>θ</a:t>
            </a:r>
            <a:r>
              <a:rPr lang="en-US" altLang="ja-JP" b="1" baseline="-25000" dirty="0"/>
              <a:t>1</a:t>
            </a:r>
            <a:r>
              <a:rPr lang="en-US" altLang="ja-JP" b="1" dirty="0"/>
              <a:t>[x]</a:t>
            </a:r>
            <a:r>
              <a:rPr lang="en-US" altLang="ja-JP" dirty="0"/>
              <a:t> = </a:t>
            </a:r>
            <a:r>
              <a:rPr lang="en-US" altLang="ja-JP" baseline="-25000" dirty="0"/>
              <a:t> </a:t>
            </a:r>
            <a:r>
              <a:rPr lang="en-US" altLang="ja-JP" dirty="0"/>
              <a:t>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 = </a:t>
            </a:r>
            <a:r>
              <a:rPr lang="en-US" altLang="ja-JP" dirty="0"/>
              <a:t>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</a:t>
            </a:r>
            <a:r>
              <a:rPr kumimoji="1" lang="el-GR" altLang="ja-JP" dirty="0"/>
              <a:t> ∇</a:t>
            </a:r>
            <a:r>
              <a:rPr lang="en-US" altLang="ja-JP" dirty="0"/>
              <a:t>Z</a:t>
            </a:r>
            <a:r>
              <a:rPr kumimoji="1"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)/Z(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)=</a:t>
            </a:r>
            <a:r>
              <a:rPr kumimoji="1" lang="el-GR" altLang="ja-JP" b="1" dirty="0"/>
              <a:t>∇</a:t>
            </a:r>
            <a:r>
              <a:rPr lang="en-US" altLang="ja-JP" b="1" dirty="0"/>
              <a:t>Z</a:t>
            </a:r>
            <a:r>
              <a:rPr kumimoji="1" lang="en-US" altLang="ja-JP" b="1" dirty="0"/>
              <a:t>(</a:t>
            </a:r>
            <a:r>
              <a:rPr lang="el-GR" altLang="ja-JP" b="1" dirty="0"/>
              <a:t>θ</a:t>
            </a:r>
            <a:r>
              <a:rPr lang="en-US" altLang="ja-JP" b="1" baseline="-25000" dirty="0"/>
              <a:t>1</a:t>
            </a:r>
            <a:r>
              <a:rPr kumimoji="1" lang="en-US" altLang="ja-JP" b="1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b="1" dirty="0">
                <a:highlight>
                  <a:srgbClr val="FFFF00"/>
                </a:highlight>
              </a:rPr>
              <a:t>D</a:t>
            </a:r>
            <a:r>
              <a:rPr lang="en-US" altLang="ja-JP" b="1" baseline="-25000" dirty="0">
                <a:highlight>
                  <a:srgbClr val="FFFF00"/>
                </a:highlight>
              </a:rPr>
              <a:t>KL</a:t>
            </a:r>
            <a:r>
              <a:rPr lang="en-US" altLang="ja-JP" b="1" baseline="30000" dirty="0">
                <a:highlight>
                  <a:srgbClr val="FFFF00"/>
                </a:highlight>
              </a:rPr>
              <a:t>+</a:t>
            </a:r>
            <a:r>
              <a:rPr lang="en-US" altLang="ja-JP" b="1" dirty="0">
                <a:highlight>
                  <a:srgbClr val="FFFF00"/>
                </a:highlight>
              </a:rPr>
              <a:t>[q</a:t>
            </a:r>
            <a:r>
              <a:rPr lang="el-GR" altLang="ja-JP" b="1" i="0" baseline="-2500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highlight>
                  <a:srgbClr val="FFFF00"/>
                </a:highlight>
              </a:rPr>
              <a:t>(x):q</a:t>
            </a:r>
            <a:r>
              <a:rPr lang="el-GR" altLang="ja-JP" b="1" i="0" baseline="-2500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highlight>
                  <a:srgbClr val="FFFF00"/>
                </a:highlight>
              </a:rPr>
              <a:t>(x)] = Z(</a:t>
            </a:r>
            <a:r>
              <a:rPr lang="el-GR" altLang="ja-JP" b="1" dirty="0"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highlight>
                  <a:srgbClr val="FFFF00"/>
                </a:highlight>
              </a:rPr>
              <a:t>) - Z(</a:t>
            </a:r>
            <a:r>
              <a:rPr lang="el-GR" altLang="ja-JP" b="1" dirty="0"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highlight>
                  <a:srgbClr val="FFFF00"/>
                </a:highlight>
              </a:rPr>
              <a:t>) - &lt;</a:t>
            </a:r>
            <a:r>
              <a:rPr lang="el-GR" altLang="ja-JP" b="1" dirty="0">
                <a:highlight>
                  <a:srgbClr val="FFFF00"/>
                </a:highlight>
              </a:rPr>
              <a:t> θ</a:t>
            </a:r>
            <a:r>
              <a:rPr lang="en-US" altLang="ja-JP" b="1" baseline="-25000" dirty="0">
                <a:highlight>
                  <a:srgbClr val="FFFF00"/>
                </a:highlight>
              </a:rPr>
              <a:t>2 -</a:t>
            </a:r>
            <a:r>
              <a:rPr lang="el-GR" altLang="ja-JP" b="1" dirty="0">
                <a:highlight>
                  <a:srgbClr val="FFFF00"/>
                </a:highlight>
              </a:rPr>
              <a:t> θ</a:t>
            </a:r>
            <a:r>
              <a:rPr lang="en-US" altLang="ja-JP" b="1" baseline="-25000" dirty="0">
                <a:highlight>
                  <a:srgbClr val="FFFF00"/>
                </a:highlight>
              </a:rPr>
              <a:t>1,</a:t>
            </a:r>
            <a:r>
              <a:rPr kumimoji="1" lang="el-GR" altLang="ja-JP" b="1" dirty="0">
                <a:highlight>
                  <a:srgbClr val="FFFF00"/>
                </a:highlight>
              </a:rPr>
              <a:t>∇</a:t>
            </a:r>
            <a:r>
              <a:rPr lang="en-US" altLang="ja-JP" b="1" dirty="0">
                <a:highlight>
                  <a:srgbClr val="FFFF00"/>
                </a:highlight>
              </a:rPr>
              <a:t>Z</a:t>
            </a:r>
            <a:r>
              <a:rPr kumimoji="1" lang="en-US" altLang="ja-JP" b="1" dirty="0">
                <a:highlight>
                  <a:srgbClr val="FFFF00"/>
                </a:highlight>
              </a:rPr>
              <a:t>(</a:t>
            </a:r>
            <a:r>
              <a:rPr lang="el-GR" altLang="ja-JP" b="1" dirty="0"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highlight>
                  <a:srgbClr val="FFFF00"/>
                </a:highlight>
              </a:rPr>
              <a:t>)&gt; = B</a:t>
            </a:r>
            <a:r>
              <a:rPr kumimoji="1" lang="en-US" altLang="ja-JP" b="1" baseline="-25000" dirty="0">
                <a:highlight>
                  <a:srgbClr val="FFFF00"/>
                </a:highlight>
              </a:rPr>
              <a:t>Z</a:t>
            </a:r>
            <a:r>
              <a:rPr kumimoji="1" lang="en-US" altLang="ja-JP" b="1" dirty="0"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effectLst/>
                <a:highlight>
                  <a:srgbClr val="FFFF00"/>
                </a:highlight>
              </a:rPr>
              <a:t>2</a:t>
            </a:r>
            <a:r>
              <a:rPr lang="en-US" altLang="ja-JP" b="1" i="0" dirty="0">
                <a:effectLst/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highlight>
                  <a:srgbClr val="FFFF00"/>
                </a:highlight>
              </a:rPr>
              <a:t>)</a:t>
            </a:r>
            <a:endParaRPr lang="en-US" altLang="ja-JP" b="1" dirty="0">
              <a:highlight>
                <a:srgbClr val="FFFF00"/>
              </a:highlight>
            </a:endParaRP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lang="en-US" altLang="ja-JP" baseline="-25000" dirty="0"/>
          </a:p>
          <a:p>
            <a:pPr marL="0" indent="0">
              <a:buNone/>
            </a:pPr>
            <a:endParaRPr kumimoji="1" lang="ja-JP" altLang="en-US" baseline="-25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AB869-1750-E7A6-2827-1B8E77E81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61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730684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DE34B-519D-2A73-159C-7E370BDE9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3981"/>
            <a:ext cx="1219199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Visual interpretation of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Fenchel</a:t>
            </a:r>
            <a:r>
              <a:rPr kumimoji="1" lang="en-US" altLang="ja-JP" b="1" dirty="0">
                <a:solidFill>
                  <a:schemeClr val="accent5"/>
                </a:solidFill>
              </a:rPr>
              <a:t>-Young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2050" name="Picture 2" descr="PDF] Statistical Divergences between Densities of Truncated ...">
            <a:extLst>
              <a:ext uri="{FF2B5EF4-FFF2-40B4-BE49-F238E27FC236}">
                <a16:creationId xmlns:a16="http://schemas.microsoft.com/office/drawing/2014/main" id="{49F67EB6-6924-CD79-62FD-B167B957AD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197" y="1396491"/>
            <a:ext cx="92583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FF90D4-A137-70D5-DF62-B58BAFBE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62</a:t>
            </a:fld>
            <a:endParaRPr kumimoji="1"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929904-C10E-80D4-2A2E-49F2E6F86884}"/>
              </a:ext>
            </a:extLst>
          </p:cNvPr>
          <p:cNvSpPr txBox="1"/>
          <p:nvPr/>
        </p:nvSpPr>
        <p:spPr>
          <a:xfrm>
            <a:off x="9053395" y="2722054"/>
            <a:ext cx="26773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 strictly convex</a:t>
            </a:r>
          </a:p>
          <a:p>
            <a:r>
              <a:rPr lang="en-US" altLang="ja-JP" dirty="0"/>
              <a:t>F’’&gt;0</a:t>
            </a:r>
          </a:p>
          <a:p>
            <a:r>
              <a:rPr kumimoji="1" lang="en-US" altLang="ja-JP" dirty="0"/>
              <a:t>F’</a:t>
            </a:r>
            <a:r>
              <a:rPr lang="ja-JP" altLang="en-US" b="0" i="0" dirty="0">
                <a:solidFill>
                  <a:srgbClr val="404040"/>
                </a:solidFill>
                <a:effectLst/>
                <a:latin typeface="-apple-system"/>
              </a:rPr>
              <a:t> ↗</a:t>
            </a:r>
            <a:r>
              <a:rPr kumimoji="1" lang="en-US" altLang="ja-JP" dirty="0"/>
              <a:t>  strictly increasing</a:t>
            </a:r>
            <a:endParaRPr kumimoji="1" lang="ja-JP" alt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C44B18-1E2D-3C8C-0A07-76C909217922}"/>
              </a:ext>
            </a:extLst>
          </p:cNvPr>
          <p:cNvCxnSpPr>
            <a:cxnSpLocks/>
          </p:cNvCxnSpPr>
          <p:nvPr/>
        </p:nvCxnSpPr>
        <p:spPr>
          <a:xfrm flipH="1" flipV="1">
            <a:off x="5731727" y="3183719"/>
            <a:ext cx="3686873" cy="2191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E935151-0D7E-5F3B-40CA-7E9120358522}"/>
              </a:ext>
            </a:extLst>
          </p:cNvPr>
          <p:cNvSpPr txBox="1"/>
          <p:nvPr/>
        </p:nvSpPr>
        <p:spPr>
          <a:xfrm>
            <a:off x="72948" y="2967335"/>
            <a:ext cx="25875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Area interpretation</a:t>
            </a:r>
          </a:p>
          <a:p>
            <a:r>
              <a:rPr lang="en-US" altLang="ja-JP" dirty="0"/>
              <a:t>derived from integrals</a:t>
            </a:r>
          </a:p>
          <a:p>
            <a:r>
              <a:rPr lang="en-US" altLang="ja-JP" dirty="0"/>
              <a:t>of monotone gradients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6231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374C2-28D7-334C-24DD-85014EC39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60" y="0"/>
            <a:ext cx="12411919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5"/>
                </a:solidFill>
              </a:rPr>
              <a:t> </a:t>
            </a:r>
            <a:r>
              <a:rPr lang="en-US" altLang="ja-JP" b="1" dirty="0" err="1">
                <a:solidFill>
                  <a:schemeClr val="accent5"/>
                </a:solidFill>
              </a:rPr>
              <a:t>Fenchel</a:t>
            </a:r>
            <a:r>
              <a:rPr lang="en-US" altLang="ja-JP" b="1" dirty="0">
                <a:solidFill>
                  <a:schemeClr val="accent5"/>
                </a:solidFill>
              </a:rPr>
              <a:t>-Young divergence: </a:t>
            </a:r>
            <a:r>
              <a:rPr lang="en-US" altLang="ja-JP" sz="4000" b="1" dirty="0">
                <a:solidFill>
                  <a:schemeClr val="accent5"/>
                </a:solidFill>
              </a:rPr>
              <a:t>Mixed parameterization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B2B1B-91B0-3E23-30A6-43709F30D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20" y="1162972"/>
            <a:ext cx="11582400" cy="5410548"/>
          </a:xfrm>
        </p:spPr>
        <p:txBody>
          <a:bodyPr>
            <a:normAutofit/>
          </a:bodyPr>
          <a:lstStyle/>
          <a:p>
            <a:r>
              <a:rPr lang="en-US" altLang="ja-JP" sz="2800" dirty="0"/>
              <a:t>Young inequality: 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baseline="-25000" dirty="0">
                <a:effectLst/>
              </a:rPr>
              <a:t>1</a:t>
            </a:r>
            <a:r>
              <a:rPr kumimoji="1" lang="en-US" altLang="ja-JP" dirty="0"/>
              <a:t>) + F* (</a:t>
            </a:r>
            <a:r>
              <a:rPr lang="el-GR" altLang="ja-JP" dirty="0"/>
              <a:t>η</a:t>
            </a:r>
            <a:r>
              <a:rPr lang="en-US" altLang="ja-JP" baseline="-25000" dirty="0"/>
              <a:t>2</a:t>
            </a:r>
            <a:r>
              <a:rPr kumimoji="1" lang="en-US" altLang="ja-JP" dirty="0"/>
              <a:t>)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≥  </a:t>
            </a:r>
            <a:r>
              <a:rPr kumimoji="1" lang="en-US" altLang="ja-JP" dirty="0"/>
              <a:t>&lt;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i="0" baseline="-25000" dirty="0">
                <a:effectLst/>
              </a:rPr>
              <a:t>1 ,</a:t>
            </a:r>
            <a:r>
              <a:rPr lang="el-GR" altLang="ja-JP" dirty="0"/>
              <a:t> η</a:t>
            </a:r>
            <a:r>
              <a:rPr lang="en-US" altLang="ja-JP" baseline="-25000" dirty="0"/>
              <a:t>2</a:t>
            </a:r>
            <a:r>
              <a:rPr lang="en-US" altLang="ja-JP" dirty="0"/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kumimoji="1" lang="en-US" altLang="ja-JP" dirty="0"/>
              <a:t> with equality </a:t>
            </a:r>
            <a:r>
              <a:rPr kumimoji="1" lang="en-US" altLang="ja-JP" dirty="0" err="1"/>
              <a:t>iff</a:t>
            </a:r>
            <a:r>
              <a:rPr kumimoji="1" lang="en-US" altLang="ja-JP" dirty="0"/>
              <a:t> </a:t>
            </a:r>
            <a:r>
              <a:rPr lang="el-GR" altLang="ja-JP" dirty="0"/>
              <a:t>η</a:t>
            </a:r>
            <a:r>
              <a:rPr lang="en-US" altLang="ja-JP" baseline="-25000" dirty="0"/>
              <a:t>2 </a:t>
            </a:r>
            <a:r>
              <a:rPr lang="en-US" altLang="ja-JP" dirty="0"/>
              <a:t>=</a:t>
            </a:r>
            <a:r>
              <a:rPr lang="el-GR" altLang="ja-JP" dirty="0"/>
              <a:t>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endParaRPr lang="en-US" altLang="ja-JP" dirty="0"/>
          </a:p>
          <a:p>
            <a:r>
              <a:rPr lang="en-US" altLang="ja-JP" dirty="0"/>
              <a:t> Build the </a:t>
            </a:r>
            <a:r>
              <a:rPr lang="en-US" altLang="ja-JP" sz="2800" dirty="0" err="1"/>
              <a:t>Fenchel</a:t>
            </a:r>
            <a:r>
              <a:rPr lang="en-US" altLang="ja-JP" sz="2800" dirty="0"/>
              <a:t>-Young divergence from the inequality: </a:t>
            </a:r>
            <a:r>
              <a:rPr lang="en-US" altLang="ja-JP" sz="2800" dirty="0" err="1"/>
              <a:t>lhs-rhs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≥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sz="2800" dirty="0"/>
          </a:p>
          <a:p>
            <a:pPr marL="0" indent="0">
              <a:buNone/>
            </a:pPr>
            <a:r>
              <a:rPr kumimoji="1" lang="en-US" altLang="ja-JP" dirty="0"/>
              <a:t>                    </a:t>
            </a:r>
          </a:p>
          <a:p>
            <a:pPr marL="0" indent="0">
              <a:buNone/>
            </a:pPr>
            <a:r>
              <a:rPr kumimoji="1" lang="en-US" altLang="ja-JP" dirty="0"/>
              <a:t>  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Y</a:t>
            </a:r>
            <a:r>
              <a:rPr kumimoji="1"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F, F*</a:t>
            </a:r>
            <a:r>
              <a:rPr lang="en-US" altLang="ja-JP" dirty="0"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= F 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+ F* 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- &lt;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1 ,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  ≥ 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sz="2800" dirty="0"/>
              <a:t> Mixed parameterizations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baseline="-25000" dirty="0"/>
              <a:t> </a:t>
            </a:r>
            <a:r>
              <a:rPr lang="el-GR" altLang="ja-JP" dirty="0"/>
              <a:t> </a:t>
            </a:r>
            <a:r>
              <a:rPr lang="en-US" altLang="ja-JP" dirty="0"/>
              <a:t>and </a:t>
            </a:r>
            <a:r>
              <a:rPr lang="el-GR" altLang="ja-JP" dirty="0"/>
              <a:t>η </a:t>
            </a:r>
            <a:r>
              <a:rPr lang="en-US" altLang="ja-JP" sz="2800" dirty="0"/>
              <a:t>:   B</a:t>
            </a:r>
            <a:r>
              <a:rPr lang="en-US" altLang="ja-JP" sz="2800" baseline="-25000" dirty="0"/>
              <a:t>F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)=</a:t>
            </a:r>
            <a:r>
              <a:rPr kumimoji="1" lang="en-US" altLang="ja-JP" b="1" dirty="0">
                <a:solidFill>
                  <a:srgbClr val="FF0000"/>
                </a:solidFill>
              </a:rPr>
              <a:t> Y</a:t>
            </a:r>
            <a:r>
              <a:rPr kumimoji="1" lang="en-US" altLang="ja-JP" b="1" baseline="-25000" dirty="0">
                <a:solidFill>
                  <a:srgbClr val="FF0000"/>
                </a:solidFill>
              </a:rPr>
              <a:t>F, F*</a:t>
            </a:r>
            <a:r>
              <a:rPr lang="en-US" altLang="ja-JP" dirty="0"/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</a:rPr>
              <a:t>1,</a:t>
            </a:r>
            <a:r>
              <a:rPr lang="el-GR" altLang="ja-JP" b="1" dirty="0">
                <a:solidFill>
                  <a:srgbClr val="FF0000"/>
                </a:solidFill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</a:rPr>
              <a:t>)</a:t>
            </a:r>
            <a:endParaRPr lang="en-US" altLang="ja-JP" b="1" dirty="0">
              <a:solidFill>
                <a:srgbClr val="FF0000"/>
              </a:solidFill>
            </a:endParaRPr>
          </a:p>
          <a:p>
            <a:r>
              <a:rPr lang="en-US" altLang="ja-JP" dirty="0"/>
              <a:t> 2</a:t>
            </a:r>
            <a:r>
              <a:rPr lang="en-US" altLang="ja-JP" baseline="30000" dirty="0"/>
              <a:t>2</a:t>
            </a:r>
            <a:r>
              <a:rPr lang="en-US" altLang="ja-JP" dirty="0"/>
              <a:t>=4 e</a:t>
            </a:r>
            <a:r>
              <a:rPr kumimoji="1" lang="en-US" altLang="ja-JP" dirty="0"/>
              <a:t>quivalent expressions of Bregman divergences: </a:t>
            </a:r>
            <a:endParaRPr lang="en-US" altLang="ja-JP" sz="2800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sz="2400" dirty="0"/>
              <a:t>      </a:t>
            </a:r>
            <a:r>
              <a:rPr lang="en-US" altLang="ja-JP" sz="2400" dirty="0">
                <a:solidFill>
                  <a:srgbClr val="FFFF00"/>
                </a:solidFill>
              </a:rPr>
              <a:t>B</a:t>
            </a:r>
            <a:r>
              <a:rPr lang="en-US" altLang="ja-JP" sz="2400" baseline="-25000" dirty="0">
                <a:solidFill>
                  <a:srgbClr val="FFFF00"/>
                </a:solidFill>
              </a:rPr>
              <a:t>F</a:t>
            </a:r>
            <a:r>
              <a:rPr lang="en-US" altLang="ja-JP" sz="2400" dirty="0">
                <a:solidFill>
                  <a:srgbClr val="FFFF00"/>
                </a:solidFill>
              </a:rPr>
              <a:t>(</a:t>
            </a:r>
            <a:r>
              <a:rPr lang="el-GR" altLang="ja-JP" sz="2400" i="0" dirty="0">
                <a:solidFill>
                  <a:srgbClr val="FFFF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solidFill>
                  <a:srgbClr val="FFFF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solidFill>
                  <a:srgbClr val="FFFF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>
                <a:solidFill>
                  <a:srgbClr val="FFFF00"/>
                </a:solidFill>
              </a:rPr>
              <a:t>:</a:t>
            </a:r>
            <a:r>
              <a:rPr lang="el-GR" altLang="ja-JP" sz="2400" i="0" dirty="0">
                <a:solidFill>
                  <a:srgbClr val="FFFF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solidFill>
                  <a:srgbClr val="FFFF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>
                <a:solidFill>
                  <a:srgbClr val="FFFF00"/>
                </a:solidFill>
              </a:rPr>
              <a:t>) =</a:t>
            </a:r>
            <a:r>
              <a:rPr kumimoji="1" lang="en-US" altLang="ja-JP" sz="2400" dirty="0">
                <a:solidFill>
                  <a:srgbClr val="FFFF00"/>
                </a:solidFill>
              </a:rPr>
              <a:t> Y</a:t>
            </a:r>
            <a:r>
              <a:rPr kumimoji="1" lang="en-US" altLang="ja-JP" sz="2400" baseline="-25000" dirty="0">
                <a:solidFill>
                  <a:srgbClr val="FFFF00"/>
                </a:solidFill>
              </a:rPr>
              <a:t>F, F*</a:t>
            </a:r>
            <a:r>
              <a:rPr lang="en-US" altLang="ja-JP" sz="2400" dirty="0">
                <a:solidFill>
                  <a:srgbClr val="FFFF00"/>
                </a:solidFill>
              </a:rPr>
              <a:t>(</a:t>
            </a:r>
            <a:r>
              <a:rPr lang="el-GR" altLang="ja-JP" sz="2400" i="0" dirty="0">
                <a:solidFill>
                  <a:srgbClr val="FFFF00"/>
                </a:solidFill>
                <a:effectLst/>
              </a:rPr>
              <a:t>θ</a:t>
            </a:r>
            <a:r>
              <a:rPr lang="en-US" altLang="ja-JP" sz="2400" i="0" baseline="-25000" dirty="0">
                <a:solidFill>
                  <a:srgbClr val="FFFF00"/>
                </a:solidFill>
                <a:effectLst/>
              </a:rPr>
              <a:t>1,</a:t>
            </a:r>
            <a:r>
              <a:rPr lang="el-GR" altLang="ja-JP" sz="2400" dirty="0">
                <a:solidFill>
                  <a:srgbClr val="FFFF00"/>
                </a:solidFill>
              </a:rPr>
              <a:t> η</a:t>
            </a:r>
            <a:r>
              <a:rPr lang="en-US" altLang="ja-JP" sz="2400" baseline="-25000" dirty="0">
                <a:solidFill>
                  <a:srgbClr val="FFFF00"/>
                </a:solidFill>
              </a:rPr>
              <a:t>2</a:t>
            </a:r>
            <a:r>
              <a:rPr kumimoji="1" lang="en-US" altLang="ja-JP" sz="2400" dirty="0">
                <a:solidFill>
                  <a:srgbClr val="FFFF00"/>
                </a:solidFill>
              </a:rPr>
              <a:t>) = Y</a:t>
            </a:r>
            <a:r>
              <a:rPr kumimoji="1" lang="en-US" altLang="ja-JP" sz="2400" baseline="-25000" dirty="0">
                <a:solidFill>
                  <a:srgbClr val="FFFF00"/>
                </a:solidFill>
              </a:rPr>
              <a:t>F*, F</a:t>
            </a:r>
            <a:r>
              <a:rPr lang="en-US" altLang="ja-JP" sz="2400" dirty="0">
                <a:solidFill>
                  <a:srgbClr val="FFFF00"/>
                </a:solidFill>
              </a:rPr>
              <a:t>(</a:t>
            </a:r>
            <a:r>
              <a:rPr lang="el-GR" altLang="ja-JP" sz="2400" dirty="0">
                <a:solidFill>
                  <a:srgbClr val="FFFF00"/>
                </a:solidFill>
              </a:rPr>
              <a:t>η</a:t>
            </a:r>
            <a:r>
              <a:rPr lang="en-US" altLang="ja-JP" sz="2400" baseline="-25000" dirty="0">
                <a:solidFill>
                  <a:srgbClr val="FFFF00"/>
                </a:solidFill>
              </a:rPr>
              <a:t>2,</a:t>
            </a:r>
            <a:r>
              <a:rPr lang="el-GR" altLang="ja-JP" sz="2400" i="0" dirty="0">
                <a:solidFill>
                  <a:srgbClr val="FFFF00"/>
                </a:solidFill>
                <a:effectLst/>
              </a:rPr>
              <a:t> θ</a:t>
            </a:r>
            <a:r>
              <a:rPr lang="en-US" altLang="ja-JP" sz="2400" i="0" baseline="-25000" dirty="0">
                <a:solidFill>
                  <a:srgbClr val="FFFF00"/>
                </a:solidFill>
                <a:effectLst/>
              </a:rPr>
              <a:t>1</a:t>
            </a:r>
            <a:r>
              <a:rPr kumimoji="1" lang="en-US" altLang="ja-JP" sz="2400" dirty="0">
                <a:solidFill>
                  <a:srgbClr val="FFFF00"/>
                </a:solidFill>
              </a:rPr>
              <a:t>) = </a:t>
            </a:r>
            <a:r>
              <a:rPr lang="en-US" altLang="ja-JP" sz="2400" dirty="0">
                <a:solidFill>
                  <a:srgbClr val="FFFF00"/>
                </a:solidFill>
              </a:rPr>
              <a:t>B</a:t>
            </a:r>
            <a:r>
              <a:rPr lang="en-US" altLang="ja-JP" sz="2400" baseline="-25000" dirty="0">
                <a:solidFill>
                  <a:srgbClr val="FFFF00"/>
                </a:solidFill>
              </a:rPr>
              <a:t>F*</a:t>
            </a:r>
            <a:r>
              <a:rPr lang="en-US" altLang="ja-JP" sz="2400" dirty="0">
                <a:solidFill>
                  <a:srgbClr val="FFFF00"/>
                </a:solidFill>
              </a:rPr>
              <a:t>(</a:t>
            </a:r>
            <a:r>
              <a:rPr lang="el-GR" altLang="ja-JP" sz="2400" i="0" dirty="0">
                <a:solidFill>
                  <a:srgbClr val="FFFF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solidFill>
                  <a:srgbClr val="FFFF00"/>
                </a:solidFill>
                <a:latin typeface="Source Sans Pro" panose="020B0503030403020204" pitchFamily="34" charset="0"/>
              </a:rPr>
              <a:t>2</a:t>
            </a:r>
            <a:r>
              <a:rPr lang="el-GR" altLang="ja-JP" sz="2400" i="0" dirty="0">
                <a:solidFill>
                  <a:srgbClr val="FFFF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>
                <a:solidFill>
                  <a:srgbClr val="FFFF00"/>
                </a:solidFill>
              </a:rPr>
              <a:t>:</a:t>
            </a:r>
            <a:r>
              <a:rPr lang="el-GR" altLang="ja-JP" sz="2400" i="0" dirty="0">
                <a:solidFill>
                  <a:srgbClr val="FFFF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aseline="-25000" dirty="0">
                <a:solidFill>
                  <a:srgbClr val="FFFF00"/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sz="2400" dirty="0">
                <a:solidFill>
                  <a:srgbClr val="FFFF00"/>
                </a:solidFill>
              </a:rPr>
              <a:t>)</a:t>
            </a:r>
            <a:r>
              <a:rPr lang="en-US" altLang="ja-JP" sz="2400" dirty="0"/>
              <a:t> = D</a:t>
            </a:r>
            <a:r>
              <a:rPr lang="en-US" altLang="ja-JP" sz="2400" baseline="-25000" dirty="0"/>
              <a:t>KL</a:t>
            </a:r>
            <a:r>
              <a:rPr lang="en-US" altLang="ja-JP" sz="2400" dirty="0"/>
              <a:t>*(p</a:t>
            </a:r>
            <a:r>
              <a:rPr lang="el-GR" altLang="ja-JP" sz="2400" i="0" baseline="-2500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 : p</a:t>
            </a:r>
            <a:r>
              <a:rPr lang="el-GR" altLang="ja-JP" sz="2400" i="0" baseline="-2500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 </a:t>
            </a:r>
          </a:p>
          <a:p>
            <a:pPr marL="0" indent="0">
              <a:buNone/>
            </a:pPr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8B9C23-692B-E6D0-0E09-3A2FFB069A53}"/>
              </a:ext>
            </a:extLst>
          </p:cNvPr>
          <p:cNvSpPr txBox="1"/>
          <p:nvPr/>
        </p:nvSpPr>
        <p:spPr>
          <a:xfrm>
            <a:off x="2551604" y="6492240"/>
            <a:ext cx="89820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Amari, Shun-</a:t>
            </a:r>
            <a:r>
              <a:rPr lang="en-US" altLang="ja-JP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ichi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Differential-geometrical methods in statistics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Vol. 28. Springer, 1985</a:t>
            </a:r>
            <a:endParaRPr kumimoji="1" lang="ja-JP" altLang="en-US" dirty="0">
              <a:solidFill>
                <a:schemeClr val="accent6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D4C53-B490-17D3-0420-1DD9F326F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8969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A4E91-9528-91C0-8F7F-C8184919E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82" y="47393"/>
            <a:ext cx="11862112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Symmetrized Bregman </a:t>
            </a:r>
            <a:r>
              <a:rPr lang="en-US" altLang="ja-JP" sz="4000" b="1" dirty="0">
                <a:solidFill>
                  <a:schemeClr val="accent5"/>
                </a:solidFill>
              </a:rPr>
              <a:t>di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vergences are not Bregman    </a:t>
            </a:r>
            <a:br>
              <a:rPr kumimoji="1" lang="en-US" altLang="ja-JP" sz="4000" b="1" dirty="0">
                <a:solidFill>
                  <a:schemeClr val="accent5"/>
                </a:solidFill>
              </a:rPr>
            </a:br>
            <a:r>
              <a:rPr kumimoji="1" lang="en-US" altLang="ja-JP" sz="4000" b="1" dirty="0">
                <a:solidFill>
                  <a:schemeClr val="accent5"/>
                </a:solidFill>
              </a:rPr>
              <a:t>divergences except for generalized quadratic distances   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CA7FB-6152-14CF-178F-9404314C1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260" y="1302622"/>
            <a:ext cx="11883480" cy="5517254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Symmetrized Bregman divergence</a:t>
            </a:r>
            <a:r>
              <a:rPr kumimoji="1" lang="en-US" altLang="ja-JP" dirty="0"/>
              <a:t>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We may </a:t>
            </a:r>
            <a:r>
              <a:rPr kumimoji="1" lang="en-US" altLang="ja-JP" i="1" dirty="0"/>
              <a:t>double the dimension</a:t>
            </a:r>
            <a:r>
              <a:rPr kumimoji="1" lang="en-US" altLang="ja-JP" dirty="0"/>
              <a:t>, and write:</a:t>
            </a:r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But parameter space       is </a:t>
            </a:r>
            <a:r>
              <a:rPr kumimoji="1" lang="en-US" altLang="ja-JP" b="1" dirty="0">
                <a:solidFill>
                  <a:srgbClr val="FF0000"/>
                </a:solidFill>
              </a:rPr>
              <a:t>not convex </a:t>
            </a:r>
            <a:r>
              <a:rPr kumimoji="1" lang="en-US" altLang="ja-JP" dirty="0"/>
              <a:t>in general! </a:t>
            </a:r>
            <a:r>
              <a:rPr kumimoji="1" lang="en-US" altLang="ja-JP" b="1" dirty="0">
                <a:highlight>
                  <a:srgbClr val="FFFF00"/>
                </a:highlight>
              </a:rPr>
              <a:t>Curved Bregman divergence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kumimoji="1" lang="en-US" altLang="ja-JP" dirty="0"/>
              <a:t>Except for generalized quadratic distances (</a:t>
            </a:r>
            <a:r>
              <a:rPr kumimoji="1" lang="en-US" altLang="ja-JP" dirty="0" err="1"/>
              <a:t>Mahalanobis</a:t>
            </a:r>
            <a:r>
              <a:rPr kumimoji="1" lang="en-US" altLang="ja-JP" dirty="0"/>
              <a:t>), SBDs are not </a:t>
            </a:r>
            <a:r>
              <a:rPr kumimoji="1" lang="en-US" altLang="ja-JP" dirty="0" err="1"/>
              <a:t>BDs.</a:t>
            </a:r>
            <a:r>
              <a:rPr kumimoji="1" lang="en-US" altLang="ja-JP" dirty="0"/>
              <a:t> SBDs are </a:t>
            </a:r>
            <a:r>
              <a:rPr kumimoji="1" lang="en-US" altLang="ja-JP" b="1" dirty="0">
                <a:solidFill>
                  <a:srgbClr val="FF0000"/>
                </a:solidFill>
              </a:rPr>
              <a:t>curved Bregman divergences. </a:t>
            </a:r>
            <a:r>
              <a:rPr kumimoji="1" lang="en-US" altLang="ja-JP" dirty="0"/>
              <a:t>Update B</a:t>
            </a:r>
            <a:r>
              <a:rPr kumimoji="1" lang="en-US" altLang="ja-JP" baseline="-25000" dirty="0"/>
              <a:t>F</a:t>
            </a:r>
            <a:r>
              <a:rPr kumimoji="1" lang="en-US" altLang="ja-JP" dirty="0"/>
              <a:t>: </a:t>
            </a:r>
            <a:r>
              <a:rPr kumimoji="1" lang="el-GR" altLang="ja-JP" dirty="0"/>
              <a:t>θ</a:t>
            </a:r>
            <a:r>
              <a:rPr kumimoji="1" lang="en-US" altLang="ja-JP" dirty="0"/>
              <a:t>x Int(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to </a:t>
            </a:r>
            <a:r>
              <a:rPr kumimoji="1" lang="el-GR" altLang="ja-JP" dirty="0"/>
              <a:t>θ</a:t>
            </a:r>
            <a:r>
              <a:rPr kumimoji="1" lang="en-US" altLang="ja-JP" dirty="0"/>
              <a:t>x </a:t>
            </a:r>
            <a:r>
              <a:rPr kumimoji="1" lang="en-US" altLang="ja-JP" dirty="0" err="1">
                <a:solidFill>
                  <a:srgbClr val="FFC000"/>
                </a:solidFill>
              </a:rPr>
              <a:t>RelInt</a:t>
            </a:r>
            <a:r>
              <a:rPr kumimoji="1" lang="en-US" altLang="ja-JP" dirty="0"/>
              <a:t>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</a:t>
            </a:r>
          </a:p>
          <a:p>
            <a:r>
              <a:rPr lang="en-US" altLang="ja-JP" dirty="0"/>
              <a:t>Bregman divergence restricted to a linear subspace is </a:t>
            </a:r>
            <a:r>
              <a:rPr lang="en-US" altLang="ja-JP" b="1" dirty="0">
                <a:solidFill>
                  <a:srgbClr val="FF0000"/>
                </a:solidFill>
              </a:rPr>
              <a:t>sub-dimensional Bregman divergence</a:t>
            </a:r>
            <a:r>
              <a:rPr lang="en-US" altLang="ja-JP" dirty="0"/>
              <a:t> : For example, extended KLD vs KLD on simplex</a:t>
            </a:r>
            <a:r>
              <a:rPr lang="el-GR" altLang="ja-JP" dirty="0"/>
              <a:t>Δ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2F99E-BD98-D653-688D-E95594731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E70E65-BD17-B36B-FCC6-3EBD6EB29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18" y="1778795"/>
            <a:ext cx="10558502" cy="4860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A013B9-3D9F-FC15-B569-BFDBFD09C3EB}"/>
              </a:ext>
            </a:extLst>
          </p:cNvPr>
          <p:cNvSpPr txBox="1"/>
          <p:nvPr/>
        </p:nvSpPr>
        <p:spPr>
          <a:xfrm>
            <a:off x="224883" y="6450544"/>
            <a:ext cx="11617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N+Nock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., Sided and symmetrized Bregman centroids."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  (2009)</a:t>
            </a:r>
            <a:endParaRPr kumimoji="1"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D0358A9-CC8B-B05D-51E9-1E42504CD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965" y="2967322"/>
            <a:ext cx="3267075" cy="61912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7CFAAB1-E754-CE35-8ACA-D9EE8E3976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2195" y="2692683"/>
            <a:ext cx="2352675" cy="82867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0D9DFCA-7A6D-84D6-4D59-13D8B1527A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5729" y="4148973"/>
            <a:ext cx="4933950" cy="96202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C67D401-73E3-3201-BF50-C0E2D12B58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6754" y="4094807"/>
            <a:ext cx="5476875" cy="96202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74BCE40-3BE2-2A10-466B-5527D0E886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1083" y="3431046"/>
            <a:ext cx="419100" cy="4572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AD89BA6-0481-07E1-66F1-F56A5AF336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13085" y="2924921"/>
            <a:ext cx="3133725" cy="54292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42B6026-F202-6944-A437-71A8164325F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09169" y="2830388"/>
            <a:ext cx="14478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01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1CA6A-072B-0327-8BB9-D0097AAFF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-107001"/>
            <a:ext cx="11887200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How can we measure other convexity gaps in graphs?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EB3621-0635-7A11-7314-ACE503F0F9DA}"/>
              </a:ext>
            </a:extLst>
          </p:cNvPr>
          <p:cNvSpPr txBox="1"/>
          <p:nvPr/>
        </p:nvSpPr>
        <p:spPr>
          <a:xfrm>
            <a:off x="1180451" y="6125995"/>
            <a:ext cx="10119360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 err="1">
                <a:solidFill>
                  <a:srgbClr val="FF0000"/>
                </a:solidFill>
              </a:rPr>
              <a:t>Wlog</a:t>
            </a:r>
            <a:r>
              <a:rPr lang="en-US" altLang="ja-JP" sz="2400" b="1" dirty="0">
                <a:solidFill>
                  <a:srgbClr val="FF0000"/>
                </a:solidFill>
              </a:rPr>
              <a:t>, consider univariate: B</a:t>
            </a:r>
            <a:r>
              <a:rPr lang="en-US" altLang="ja-JP" sz="2400" b="1" baseline="-25000" dirty="0">
                <a:solidFill>
                  <a:srgbClr val="FF0000"/>
                </a:solidFill>
              </a:rPr>
              <a:t>F</a:t>
            </a:r>
            <a:r>
              <a:rPr lang="en-US" altLang="ja-JP" sz="2400" b="1" dirty="0">
                <a:solidFill>
                  <a:srgbClr val="FF0000"/>
                </a:solidFill>
              </a:rPr>
              <a:t>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1" dirty="0">
                <a:solidFill>
                  <a:srgbClr val="FF0000"/>
                </a:solidFill>
              </a:rPr>
              <a:t>: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dirty="0">
                <a:solidFill>
                  <a:srgbClr val="FF0000"/>
                </a:solidFill>
              </a:rPr>
              <a:t>)=F(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b="1" dirty="0">
                <a:solidFill>
                  <a:srgbClr val="FF0000"/>
                </a:solidFill>
              </a:rPr>
              <a:t>)-F(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baseline="-25000" dirty="0">
                <a:solidFill>
                  <a:srgbClr val="FF0000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sz="2400" b="1" dirty="0">
                <a:solidFill>
                  <a:srgbClr val="FF0000"/>
                </a:solidFill>
              </a:rPr>
              <a:t>)-(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dirty="0">
                <a:solidFill>
                  <a:srgbClr val="FF0000"/>
                </a:solidFill>
              </a:rPr>
              <a:t>)</a:t>
            </a:r>
            <a:r>
              <a:rPr lang="el-GR" altLang="ja-JP" sz="2400" b="1" dirty="0">
                <a:solidFill>
                  <a:srgbClr val="FF0000"/>
                </a:solidFill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F’(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)</a:t>
            </a:r>
          </a:p>
          <a:p>
            <a:pPr algn="ctr"/>
            <a:endParaRPr lang="en-US" altLang="ja-JP" sz="2400" b="1" i="0" baseline="-2500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Source Sans Pro" panose="020B0503030403020204" pitchFamily="34" charset="0"/>
            </a:endParaRPr>
          </a:p>
          <a:p>
            <a:pPr algn="ctr"/>
            <a:r>
              <a:rPr lang="en-US" altLang="ja-JP" sz="2400" b="1" i="0" baseline="-250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 </a:t>
            </a:r>
            <a:endParaRPr lang="en-US" altLang="ja-JP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 algn="ctr">
              <a:buNone/>
            </a:pPr>
            <a:endParaRPr lang="en-US" altLang="ja-JP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endParaRPr lang="en-US" altLang="ja-JP" b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0DF96B-78A7-4457-F9E7-90F7B8B85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098DC1-23DD-97DD-D5D5-CF704BF1F387}"/>
              </a:ext>
            </a:extLst>
          </p:cNvPr>
          <p:cNvSpPr txBox="1"/>
          <p:nvPr/>
        </p:nvSpPr>
        <p:spPr>
          <a:xfrm>
            <a:off x="8072357" y="2375996"/>
            <a:ext cx="37449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dirty="0"/>
              <a:t>Bregman divergence</a:t>
            </a:r>
          </a:p>
          <a:p>
            <a:pPr algn="ctr"/>
            <a:r>
              <a:rPr lang="en-US" altLang="ja-JP" sz="2400" dirty="0"/>
              <a:t>as a </a:t>
            </a:r>
            <a:r>
              <a:rPr lang="en-US" altLang="ja-JP" sz="2400" b="1" dirty="0">
                <a:solidFill>
                  <a:srgbClr val="FF0000"/>
                </a:solidFill>
              </a:rPr>
              <a:t>vertical c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onvex gap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C69D4CF2-764E-E5CC-ED33-CAC19B865266}"/>
              </a:ext>
            </a:extLst>
          </p:cNvPr>
          <p:cNvSpPr/>
          <p:nvPr/>
        </p:nvSpPr>
        <p:spPr>
          <a:xfrm>
            <a:off x="8754490" y="3390800"/>
            <a:ext cx="1194667" cy="959005"/>
          </a:xfrm>
          <a:prstGeom prst="downArrow">
            <a:avLst/>
          </a:prstGeom>
          <a:gradFill>
            <a:gsLst>
              <a:gs pos="0">
                <a:schemeClr val="tx1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bg2">
                  <a:lumMod val="9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000" b="1" dirty="0"/>
              <a:t>?</a:t>
            </a:r>
            <a:endParaRPr kumimoji="1" lang="ja-JP" altLang="en-US" sz="4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3EA816-CDE6-4277-E7CA-8EC85F5CFD01}"/>
              </a:ext>
            </a:extLst>
          </p:cNvPr>
          <p:cNvSpPr txBox="1"/>
          <p:nvPr/>
        </p:nvSpPr>
        <p:spPr>
          <a:xfrm>
            <a:off x="6818593" y="4533613"/>
            <a:ext cx="5057796" cy="95410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800" dirty="0"/>
              <a:t>Generalize BDs by measuring</a:t>
            </a:r>
          </a:p>
          <a:p>
            <a:pPr algn="ctr"/>
            <a:r>
              <a:rPr lang="en-US" altLang="ja-JP" sz="2800" dirty="0"/>
              <a:t>other various convex gaps?</a:t>
            </a:r>
            <a:endParaRPr kumimoji="1" lang="ja-JP" altLang="en-US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F4CC6D-6527-357B-C665-BD248CAE7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2590" y="1314528"/>
            <a:ext cx="7117689" cy="38255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2F5F787-1018-2F61-BE08-388C927F32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476" y="1426471"/>
            <a:ext cx="4638675" cy="495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C1C04A-6B34-D012-EA65-57340F9A5684}"/>
              </a:ext>
            </a:extLst>
          </p:cNvPr>
          <p:cNvSpPr txBox="1"/>
          <p:nvPr/>
        </p:nvSpPr>
        <p:spPr>
          <a:xfrm>
            <a:off x="535574" y="5118388"/>
            <a:ext cx="380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Tangent line </a:t>
            </a:r>
            <a:r>
              <a:rPr kumimoji="1" lang="en-US" altLang="ja-JP" dirty="0"/>
              <a:t>at </a:t>
            </a:r>
            <a:r>
              <a:rPr lang="el-GR" altLang="ja-JP" sz="18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1800" i="0" baseline="-250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2 </a:t>
            </a:r>
            <a:r>
              <a:rPr lang="en-US" altLang="ja-JP" dirty="0"/>
              <a:t>evaluated at </a:t>
            </a:r>
            <a:r>
              <a:rPr lang="el-GR" altLang="ja-JP" sz="18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525BEE-B2D8-7A31-D26A-73821456A85D}"/>
              </a:ext>
            </a:extLst>
          </p:cNvPr>
          <p:cNvSpPr txBox="1"/>
          <p:nvPr/>
        </p:nvSpPr>
        <p:spPr>
          <a:xfrm>
            <a:off x="4687953" y="3142829"/>
            <a:ext cx="2868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Function</a:t>
            </a:r>
            <a:r>
              <a:rPr lang="en-US" altLang="ja-JP" sz="1800" i="0" baseline="-250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dirty="0"/>
              <a:t>evaluated at </a:t>
            </a:r>
            <a:r>
              <a:rPr lang="el-GR" altLang="ja-JP" sz="18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1F13FF0-85C1-2B45-627A-A0C2E1CBA19D}"/>
              </a:ext>
            </a:extLst>
          </p:cNvPr>
          <p:cNvSpPr/>
          <p:nvPr/>
        </p:nvSpPr>
        <p:spPr>
          <a:xfrm>
            <a:off x="7115572" y="2457710"/>
            <a:ext cx="880947" cy="6895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6E8DFB-83E0-F16A-3807-1307D941104D}"/>
              </a:ext>
            </a:extLst>
          </p:cNvPr>
          <p:cNvSpPr txBox="1"/>
          <p:nvPr/>
        </p:nvSpPr>
        <p:spPr>
          <a:xfrm>
            <a:off x="1736486" y="898533"/>
            <a:ext cx="75679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/>
              <a:t>B</a:t>
            </a:r>
            <a:r>
              <a:rPr lang="en-US" altLang="ja-JP" sz="2800" baseline="-25000" dirty="0"/>
              <a:t>F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 = 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800" dirty="0"/>
              <a:t>)  - (F(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)+&lt;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&gt;)</a:t>
            </a:r>
            <a:endParaRPr lang="ja-JP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D19004-DB70-6EA5-8F0C-F656CE10AAF7}"/>
              </a:ext>
            </a:extLst>
          </p:cNvPr>
          <p:cNvSpPr txBox="1"/>
          <p:nvPr/>
        </p:nvSpPr>
        <p:spPr>
          <a:xfrm>
            <a:off x="3766325" y="4089143"/>
            <a:ext cx="65290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b="1" dirty="0">
                <a:solidFill>
                  <a:srgbClr val="FF0000"/>
                </a:solidFill>
              </a:rPr>
              <a:t>vertical c</a:t>
            </a:r>
            <a:r>
              <a:rPr kumimoji="1" lang="en-US" altLang="ja-JP" sz="1800" b="1" dirty="0">
                <a:solidFill>
                  <a:srgbClr val="FF0000"/>
                </a:solidFill>
              </a:rPr>
              <a:t>onvex gap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36615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16577</TotalTime>
  <Words>6764</Words>
  <Application>Microsoft Office PowerPoint</Application>
  <PresentationFormat>Widescreen</PresentationFormat>
  <Paragraphs>779</Paragraphs>
  <Slides>62</Slides>
  <Notes>31</Notes>
  <HiddenSlides>0</HiddenSlides>
  <MMClips>2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75" baseType="lpstr">
      <vt:lpstr>-apple-system</vt:lpstr>
      <vt:lpstr>Google Sans</vt:lpstr>
      <vt:lpstr>Helvetica Neue</vt:lpstr>
      <vt:lpstr>Inter</vt:lpstr>
      <vt:lpstr>游ゴシック</vt:lpstr>
      <vt:lpstr>游ゴシック Light</vt:lpstr>
      <vt:lpstr>Amiri</vt:lpstr>
      <vt:lpstr>Arial</vt:lpstr>
      <vt:lpstr>Arial</vt:lpstr>
      <vt:lpstr>Georgia</vt:lpstr>
      <vt:lpstr>Source Sans Pro</vt:lpstr>
      <vt:lpstr>Verdana</vt:lpstr>
      <vt:lpstr>Office Theme</vt:lpstr>
      <vt:lpstr>PowerPoint Presentation</vt:lpstr>
      <vt:lpstr>Bregman divergence  (1960’s)</vt:lpstr>
      <vt:lpstr>Bregman divergence: Taylor remainder viewpoint</vt:lpstr>
      <vt:lpstr>Bregman divergences in stats/machine learning</vt:lpstr>
      <vt:lpstr>Multivariate Bregman divergence as families of                                       univariate Bregman divergences</vt:lpstr>
      <vt:lpstr>Convex duality via Legendre-Fenchel transform</vt:lpstr>
      <vt:lpstr> Fenchel-Young divergence: Mixed parameterization</vt:lpstr>
      <vt:lpstr>Symmetrized Bregman divergences are not Bregman     divergences except for generalized quadratic distances   </vt:lpstr>
      <vt:lpstr>How can we measure other convexity gaps in graphs?</vt:lpstr>
      <vt:lpstr>Total Bregman divergences</vt:lpstr>
      <vt:lpstr>Bregman-type divergences measuring convexity gaps</vt:lpstr>
      <vt:lpstr>Duo Bregman divergences:  Generalize BDs with a pair of generators</vt:lpstr>
      <vt:lpstr>KLD between nested exponential families              amount to duo Bregman divergences</vt:lpstr>
      <vt:lpstr>Application of duo Bregman divergences: Clustering distributions with different supports</vt:lpstr>
      <vt:lpstr>Ordinary and duo Fenchel-Young divergences</vt:lpstr>
      <vt:lpstr>PowerPoint Presentation</vt:lpstr>
      <vt:lpstr>PowerPoint Presentation</vt:lpstr>
      <vt:lpstr>Example: Bregman manifold of multivariate normal pdfs</vt:lpstr>
      <vt:lpstr>Bregman manifolds:    contrast functions on product manifolds </vt:lpstr>
      <vt:lpstr>Non-unique reconstruction of dual potential functions/Bregman divergences from a dually flat space</vt:lpstr>
      <vt:lpstr>Fisher-Rao geodesics for d-variate normal pdfs</vt:lpstr>
      <vt:lpstr>Bregman manifolds and Bregman divergences</vt:lpstr>
      <vt:lpstr>Answer:   Kullback-Leibler divergence between   non-normalized exponential family densities</vt:lpstr>
      <vt:lpstr>Bregman divergences and Jensen divergences Cumulant functions/Partition functions</vt:lpstr>
      <vt:lpstr>KLD/α-Bhattacharyya ⇔ Bregman/Jensen divergences when considering exponential families, F cumulant function</vt:lpstr>
      <vt:lpstr>PowerPoint Presentation</vt:lpstr>
      <vt:lpstr>Monte Carlo Bregman divergences</vt:lpstr>
      <vt:lpstr>An example of Information Geometry in action</vt:lpstr>
      <vt:lpstr>Dual e/m geodesics and Fisher-Rao geodesics on the categorical manifold</vt:lpstr>
      <vt:lpstr>Jensen-Shannon centroid for mixtures</vt:lpstr>
      <vt:lpstr>Jensen-Bregman divergence</vt:lpstr>
      <vt:lpstr>PowerPoint Presentation</vt:lpstr>
      <vt:lpstr>Comparative convexity: (M,N)-convexity</vt:lpstr>
      <vt:lpstr>Comparative convexity wrt quasi-arithmetic means</vt:lpstr>
      <vt:lpstr>Generalizing Bregman divergences with (M,N)-convexity: (M,N)-Bregman divergences</vt:lpstr>
      <vt:lpstr>Generalizing Bregman divergences with quasi-arithmetic mean convexity</vt:lpstr>
      <vt:lpstr>(M,N)-convexity for convex-preserving deformations</vt:lpstr>
      <vt:lpstr>PowerPoint Presentation</vt:lpstr>
      <vt:lpstr>PowerPoint Presentation</vt:lpstr>
      <vt:lpstr>PowerPoint Presentation</vt:lpstr>
      <vt:lpstr>Thank you!</vt:lpstr>
      <vt:lpstr>Inductive matrix arithmetic-harmonic mean (AHM) </vt:lpstr>
      <vt:lpstr>Geometric interpretation of the AHM matrix mean</vt:lpstr>
      <vt:lpstr>Information geometry in action!  (2/2)</vt:lpstr>
      <vt:lpstr>PowerPoint Presentation</vt:lpstr>
      <vt:lpstr>Chernoff-Bregman divergence</vt:lpstr>
      <vt:lpstr>Categorical distributions: Both an exponential and a mixture family!</vt:lpstr>
      <vt:lpstr>Revisiting Chernoff information/Point</vt:lpstr>
      <vt:lpstr>Geometric mixture arc is a                1D likelihood ratio exponential family </vt:lpstr>
      <vt:lpstr>LREFs: EF cumulant function is always analytic</vt:lpstr>
      <vt:lpstr>Geometric interpretation for densities on L1(μ)</vt:lpstr>
      <vt:lpstr>PowerPoint Presentation</vt:lpstr>
      <vt:lpstr>Summary</vt:lpstr>
      <vt:lpstr>Bregman manifolds have Hessian metrics</vt:lpstr>
      <vt:lpstr>PowerPoint Presentation</vt:lpstr>
      <vt:lpstr>PowerPoint Presentation</vt:lpstr>
      <vt:lpstr>PowerPoint Presentation</vt:lpstr>
      <vt:lpstr>Summary</vt:lpstr>
      <vt:lpstr>PowerPoint Presentation</vt:lpstr>
      <vt:lpstr>PowerPoint Presentation</vt:lpstr>
      <vt:lpstr>Proof: KLD non-normalized EFs = BD wrt Z</vt:lpstr>
      <vt:lpstr>Visual interpretation of Fenchel-Young divergences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Nielsen, Frank (Sony CSL)</dc:creator>
  <cp:lastModifiedBy>Nielsen, Frank (Sony CSL)</cp:lastModifiedBy>
  <cp:revision>96</cp:revision>
  <cp:lastPrinted>2024-06-05T05:54:08Z</cp:lastPrinted>
  <dcterms:created xsi:type="dcterms:W3CDTF">2024-06-03T06:16:47Z</dcterms:created>
  <dcterms:modified xsi:type="dcterms:W3CDTF">2024-07-04T14:20:25Z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f8e20e6-048a-4bad-a26b-318dd1cd4d47_Enabled">
    <vt:lpwstr>true</vt:lpwstr>
  </property>
  <property fmtid="{D5CDD505-2E9C-101B-9397-08002B2CF9AE}" pid="3" name="MSIP_Label_1f8e20e6-048a-4bad-a26b-318dd1cd4d47_SetDate">
    <vt:lpwstr>2024-06-03T07:04:19Z</vt:lpwstr>
  </property>
  <property fmtid="{D5CDD505-2E9C-101B-9397-08002B2CF9AE}" pid="4" name="MSIP_Label_1f8e20e6-048a-4bad-a26b-318dd1cd4d47_Method">
    <vt:lpwstr>Privileged</vt:lpwstr>
  </property>
  <property fmtid="{D5CDD505-2E9C-101B-9397-08002B2CF9AE}" pid="5" name="MSIP_Label_1f8e20e6-048a-4bad-a26b-318dd1cd4d47_Name">
    <vt:lpwstr>1f8e20e6-048a-4bad-a26b-318dd1cd4d47</vt:lpwstr>
  </property>
  <property fmtid="{D5CDD505-2E9C-101B-9397-08002B2CF9AE}" pid="6" name="MSIP_Label_1f8e20e6-048a-4bad-a26b-318dd1cd4d47_SiteId">
    <vt:lpwstr>66c65d8a-9158-4521-a2d8-664963db48e4</vt:lpwstr>
  </property>
  <property fmtid="{D5CDD505-2E9C-101B-9397-08002B2CF9AE}" pid="7" name="MSIP_Label_1f8e20e6-048a-4bad-a26b-318dd1cd4d47_ActionId">
    <vt:lpwstr>07dde04a-e7e1-4fb8-adab-19448ec72254</vt:lpwstr>
  </property>
  <property fmtid="{D5CDD505-2E9C-101B-9397-08002B2CF9AE}" pid="8" name="MSIP_Label_1f8e20e6-048a-4bad-a26b-318dd1cd4d47_ContentBits">
    <vt:lpwstr>0</vt:lpwstr>
  </property>
</Properties>
</file>

<file path=docProps/thumbnail.jpeg>
</file>